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Default Extension="tiff" ContentType="image/tif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3"/>
  </p:notesMasterIdLst>
  <p:sldIdLst>
    <p:sldId id="275" r:id="rId2"/>
    <p:sldId id="312" r:id="rId3"/>
    <p:sldId id="314" r:id="rId4"/>
    <p:sldId id="266" r:id="rId5"/>
    <p:sldId id="268" r:id="rId6"/>
    <p:sldId id="267" r:id="rId7"/>
    <p:sldId id="284" r:id="rId8"/>
    <p:sldId id="283" r:id="rId9"/>
    <p:sldId id="315" r:id="rId10"/>
    <p:sldId id="285" r:id="rId11"/>
    <p:sldId id="310" r:id="rId12"/>
    <p:sldId id="287" r:id="rId13"/>
    <p:sldId id="288" r:id="rId14"/>
    <p:sldId id="316" r:id="rId15"/>
    <p:sldId id="289" r:id="rId16"/>
    <p:sldId id="290" r:id="rId17"/>
    <p:sldId id="292" r:id="rId18"/>
    <p:sldId id="291" r:id="rId19"/>
    <p:sldId id="293" r:id="rId20"/>
    <p:sldId id="320" r:id="rId21"/>
    <p:sldId id="317" r:id="rId22"/>
    <p:sldId id="294" r:id="rId23"/>
    <p:sldId id="318" r:id="rId24"/>
    <p:sldId id="295" r:id="rId25"/>
    <p:sldId id="296" r:id="rId26"/>
    <p:sldId id="319" r:id="rId27"/>
    <p:sldId id="297" r:id="rId28"/>
    <p:sldId id="298" r:id="rId29"/>
    <p:sldId id="321" r:id="rId30"/>
    <p:sldId id="299" r:id="rId31"/>
    <p:sldId id="300" r:id="rId32"/>
    <p:sldId id="311" r:id="rId33"/>
    <p:sldId id="301" r:id="rId34"/>
    <p:sldId id="302" r:id="rId35"/>
    <p:sldId id="303" r:id="rId36"/>
    <p:sldId id="322" r:id="rId37"/>
    <p:sldId id="323" r:id="rId38"/>
    <p:sldId id="304" r:id="rId39"/>
    <p:sldId id="324" r:id="rId40"/>
    <p:sldId id="305" r:id="rId41"/>
    <p:sldId id="325" r:id="rId42"/>
    <p:sldId id="326" r:id="rId43"/>
    <p:sldId id="306" r:id="rId44"/>
    <p:sldId id="307" r:id="rId45"/>
    <p:sldId id="327" r:id="rId46"/>
    <p:sldId id="308" r:id="rId47"/>
    <p:sldId id="328" r:id="rId48"/>
    <p:sldId id="329" r:id="rId49"/>
    <p:sldId id="309" r:id="rId50"/>
    <p:sldId id="331" r:id="rId51"/>
    <p:sldId id="332" r:id="rId52"/>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E9643014-1294-4251-9A4B-E6DA29E8D549}">
          <p14:sldIdLst>
            <p14:sldId id="275"/>
            <p14:sldId id="312"/>
            <p14:sldId id="314"/>
            <p14:sldId id="266"/>
            <p14:sldId id="268"/>
            <p14:sldId id="267"/>
            <p14:sldId id="284"/>
            <p14:sldId id="283"/>
            <p14:sldId id="315"/>
            <p14:sldId id="285"/>
            <p14:sldId id="310"/>
            <p14:sldId id="287"/>
            <p14:sldId id="288"/>
            <p14:sldId id="316"/>
            <p14:sldId id="289"/>
            <p14:sldId id="290"/>
            <p14:sldId id="292"/>
            <p14:sldId id="291"/>
            <p14:sldId id="293"/>
            <p14:sldId id="320"/>
            <p14:sldId id="317"/>
            <p14:sldId id="294"/>
            <p14:sldId id="318"/>
            <p14:sldId id="295"/>
            <p14:sldId id="296"/>
            <p14:sldId id="319"/>
            <p14:sldId id="297"/>
            <p14:sldId id="298"/>
            <p14:sldId id="321"/>
            <p14:sldId id="299"/>
            <p14:sldId id="300"/>
            <p14:sldId id="311"/>
            <p14:sldId id="301"/>
            <p14:sldId id="302"/>
            <p14:sldId id="303"/>
            <p14:sldId id="322"/>
            <p14:sldId id="323"/>
            <p14:sldId id="304"/>
            <p14:sldId id="324"/>
            <p14:sldId id="305"/>
            <p14:sldId id="325"/>
            <p14:sldId id="326"/>
            <p14:sldId id="306"/>
            <p14:sldId id="307"/>
            <p14:sldId id="327"/>
            <p14:sldId id="308"/>
            <p14:sldId id="328"/>
            <p14:sldId id="329"/>
            <p14:sldId id="309"/>
            <p14:sldId id="331"/>
            <p14:sldId id="332"/>
          </p14:sldIdLst>
        </p14:section>
        <p14:section name="Untitled Section" id="{347166E6-6C29-4FB8-A11D-1ED89A917A77}">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ferSingleView="1">
    <p:restoredLeft sz="15014" autoAdjust="0"/>
    <p:restoredTop sz="94660"/>
  </p:normalViewPr>
  <p:slideViewPr>
    <p:cSldViewPr snapToGrid="0">
      <p:cViewPr varScale="1">
        <p:scale>
          <a:sx n="116" d="100"/>
          <a:sy n="116" d="100"/>
        </p:scale>
        <p:origin x="1272" y="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notesMaster" Target="notesMasters/notesMaster1.xml"/><Relationship Id="rId5" Type="http://schemas.openxmlformats.org/officeDocument/2006/relationships/slide" Target="slides/slide4.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theme" Target="theme/theme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tableStyles" Target="tableStyles.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37416AB3-A93E-4BC0-A867-A5915F5CD8AB}" type="datetimeFigureOut">
              <a:rPr lang="en-US" smtClean="0"/>
              <a:t>28/11/2016</a:t>
            </a:fld>
            <a:endParaRPr lang="en-US" dirty="0"/>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3177" tIns="46589" rIns="93177" bIns="46589" rtlCol="0" anchor="ctr"/>
          <a:lstStyle/>
          <a:p>
            <a:endParaRPr lang="en-US" dirty="0"/>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E7A98A51-513D-4CF6-A392-A771A3123DE6}" type="slidenum">
              <a:rPr lang="en-US" smtClean="0"/>
              <a:t>‹#›</a:t>
            </a:fld>
            <a:endParaRPr lang="en-US" dirty="0"/>
          </a:p>
        </p:txBody>
      </p:sp>
    </p:spTree>
    <p:extLst>
      <p:ext uri="{BB962C8B-B14F-4D97-AF65-F5344CB8AC3E}">
        <p14:creationId xmlns:p14="http://schemas.microsoft.com/office/powerpoint/2010/main" val="34648715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ar-KW" dirty="0"/>
          </a:p>
        </p:txBody>
      </p:sp>
      <p:sp>
        <p:nvSpPr>
          <p:cNvPr id="4" name="Slide Number Placeholder 3"/>
          <p:cNvSpPr>
            <a:spLocks noGrp="1"/>
          </p:cNvSpPr>
          <p:nvPr>
            <p:ph type="sldNum" sz="quarter" idx="10"/>
          </p:nvPr>
        </p:nvSpPr>
        <p:spPr/>
        <p:txBody>
          <a:bodyPr/>
          <a:lstStyle/>
          <a:p>
            <a:fld id="{2D1D362D-D470-4E36-ADE3-B4B444D500B5}" type="slidenum">
              <a:rPr lang="en-GB" smtClean="0"/>
              <a:t>1</a:t>
            </a:fld>
            <a:endParaRPr lang="en-GB" dirty="0"/>
          </a:p>
        </p:txBody>
      </p:sp>
    </p:spTree>
    <p:extLst>
      <p:ext uri="{BB962C8B-B14F-4D97-AF65-F5344CB8AC3E}">
        <p14:creationId xmlns:p14="http://schemas.microsoft.com/office/powerpoint/2010/main" val="414921527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09538" y="757238"/>
            <a:ext cx="6729412" cy="37846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pPr/>
              <a:t>10</a:t>
            </a:fld>
            <a:endParaRPr lang="ar-KW" dirty="0"/>
          </a:p>
        </p:txBody>
      </p:sp>
    </p:spTree>
    <p:extLst>
      <p:ext uri="{BB962C8B-B14F-4D97-AF65-F5344CB8AC3E}">
        <p14:creationId xmlns:p14="http://schemas.microsoft.com/office/powerpoint/2010/main" val="172869878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09538" y="757238"/>
            <a:ext cx="6729412" cy="37846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pPr/>
              <a:t>11</a:t>
            </a:fld>
            <a:endParaRPr lang="ar-KW" dirty="0"/>
          </a:p>
        </p:txBody>
      </p:sp>
    </p:spTree>
    <p:extLst>
      <p:ext uri="{BB962C8B-B14F-4D97-AF65-F5344CB8AC3E}">
        <p14:creationId xmlns:p14="http://schemas.microsoft.com/office/powerpoint/2010/main" val="165262291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09538" y="757238"/>
            <a:ext cx="6729412" cy="37846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pPr/>
              <a:t>12</a:t>
            </a:fld>
            <a:endParaRPr lang="ar-KW" dirty="0"/>
          </a:p>
        </p:txBody>
      </p:sp>
    </p:spTree>
    <p:extLst>
      <p:ext uri="{BB962C8B-B14F-4D97-AF65-F5344CB8AC3E}">
        <p14:creationId xmlns:p14="http://schemas.microsoft.com/office/powerpoint/2010/main" val="214905442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09538" y="757238"/>
            <a:ext cx="6729412" cy="37846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pPr/>
              <a:t>13</a:t>
            </a:fld>
            <a:endParaRPr lang="ar-KW" dirty="0"/>
          </a:p>
        </p:txBody>
      </p:sp>
    </p:spTree>
    <p:extLst>
      <p:ext uri="{BB962C8B-B14F-4D97-AF65-F5344CB8AC3E}">
        <p14:creationId xmlns:p14="http://schemas.microsoft.com/office/powerpoint/2010/main" val="262146443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09538" y="757238"/>
            <a:ext cx="6729412" cy="37846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pPr/>
              <a:t>14</a:t>
            </a:fld>
            <a:endParaRPr lang="ar-KW" dirty="0"/>
          </a:p>
        </p:txBody>
      </p:sp>
    </p:spTree>
    <p:extLst>
      <p:ext uri="{BB962C8B-B14F-4D97-AF65-F5344CB8AC3E}">
        <p14:creationId xmlns:p14="http://schemas.microsoft.com/office/powerpoint/2010/main" val="117511878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09538" y="757238"/>
            <a:ext cx="6729412" cy="37846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pPr/>
              <a:t>15</a:t>
            </a:fld>
            <a:endParaRPr lang="ar-KW" dirty="0"/>
          </a:p>
        </p:txBody>
      </p:sp>
    </p:spTree>
    <p:extLst>
      <p:ext uri="{BB962C8B-B14F-4D97-AF65-F5344CB8AC3E}">
        <p14:creationId xmlns:p14="http://schemas.microsoft.com/office/powerpoint/2010/main" val="3687555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09538" y="757238"/>
            <a:ext cx="6729412" cy="37846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pPr/>
              <a:t>16</a:t>
            </a:fld>
            <a:endParaRPr lang="ar-KW" dirty="0"/>
          </a:p>
        </p:txBody>
      </p:sp>
    </p:spTree>
    <p:extLst>
      <p:ext uri="{BB962C8B-B14F-4D97-AF65-F5344CB8AC3E}">
        <p14:creationId xmlns:p14="http://schemas.microsoft.com/office/powerpoint/2010/main" val="200148759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09538" y="757238"/>
            <a:ext cx="6729412" cy="37846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pPr/>
              <a:t>17</a:t>
            </a:fld>
            <a:endParaRPr lang="ar-KW" dirty="0"/>
          </a:p>
        </p:txBody>
      </p:sp>
    </p:spTree>
    <p:extLst>
      <p:ext uri="{BB962C8B-B14F-4D97-AF65-F5344CB8AC3E}">
        <p14:creationId xmlns:p14="http://schemas.microsoft.com/office/powerpoint/2010/main" val="170935861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09538" y="757238"/>
            <a:ext cx="6729412" cy="37846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pPr/>
              <a:t>18</a:t>
            </a:fld>
            <a:endParaRPr lang="ar-KW" dirty="0"/>
          </a:p>
        </p:txBody>
      </p:sp>
    </p:spTree>
    <p:extLst>
      <p:ext uri="{BB962C8B-B14F-4D97-AF65-F5344CB8AC3E}">
        <p14:creationId xmlns:p14="http://schemas.microsoft.com/office/powerpoint/2010/main" val="2870971784"/>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09538" y="757238"/>
            <a:ext cx="6729412" cy="37846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pPr/>
              <a:t>19</a:t>
            </a:fld>
            <a:endParaRPr lang="ar-KW" dirty="0"/>
          </a:p>
        </p:txBody>
      </p:sp>
    </p:spTree>
    <p:extLst>
      <p:ext uri="{BB962C8B-B14F-4D97-AF65-F5344CB8AC3E}">
        <p14:creationId xmlns:p14="http://schemas.microsoft.com/office/powerpoint/2010/main" val="195674633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09538" y="757238"/>
            <a:ext cx="6729412" cy="37846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pPr/>
              <a:t>2</a:t>
            </a:fld>
            <a:endParaRPr lang="ar-KW" dirty="0"/>
          </a:p>
        </p:txBody>
      </p:sp>
    </p:spTree>
    <p:extLst>
      <p:ext uri="{BB962C8B-B14F-4D97-AF65-F5344CB8AC3E}">
        <p14:creationId xmlns:p14="http://schemas.microsoft.com/office/powerpoint/2010/main" val="3193130843"/>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09538" y="757238"/>
            <a:ext cx="6729412" cy="37846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pPr/>
              <a:t>20</a:t>
            </a:fld>
            <a:endParaRPr lang="ar-KW" dirty="0"/>
          </a:p>
        </p:txBody>
      </p:sp>
    </p:spTree>
    <p:extLst>
      <p:ext uri="{BB962C8B-B14F-4D97-AF65-F5344CB8AC3E}">
        <p14:creationId xmlns:p14="http://schemas.microsoft.com/office/powerpoint/2010/main" val="2121726458"/>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09538" y="757238"/>
            <a:ext cx="6729412" cy="37846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pPr/>
              <a:t>21</a:t>
            </a:fld>
            <a:endParaRPr lang="ar-KW" dirty="0"/>
          </a:p>
        </p:txBody>
      </p:sp>
    </p:spTree>
    <p:extLst>
      <p:ext uri="{BB962C8B-B14F-4D97-AF65-F5344CB8AC3E}">
        <p14:creationId xmlns:p14="http://schemas.microsoft.com/office/powerpoint/2010/main" val="2363170188"/>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09538" y="757238"/>
            <a:ext cx="6729412" cy="37846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pPr/>
              <a:t>22</a:t>
            </a:fld>
            <a:endParaRPr lang="ar-KW" dirty="0"/>
          </a:p>
        </p:txBody>
      </p:sp>
    </p:spTree>
    <p:extLst>
      <p:ext uri="{BB962C8B-B14F-4D97-AF65-F5344CB8AC3E}">
        <p14:creationId xmlns:p14="http://schemas.microsoft.com/office/powerpoint/2010/main" val="1525471649"/>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09538" y="757238"/>
            <a:ext cx="6729412" cy="37846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pPr/>
              <a:t>23</a:t>
            </a:fld>
            <a:endParaRPr lang="ar-KW" dirty="0"/>
          </a:p>
        </p:txBody>
      </p:sp>
    </p:spTree>
    <p:extLst>
      <p:ext uri="{BB962C8B-B14F-4D97-AF65-F5344CB8AC3E}">
        <p14:creationId xmlns:p14="http://schemas.microsoft.com/office/powerpoint/2010/main" val="1449918334"/>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09538" y="757238"/>
            <a:ext cx="6729412" cy="37846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pPr/>
              <a:t>24</a:t>
            </a:fld>
            <a:endParaRPr lang="ar-KW" dirty="0"/>
          </a:p>
        </p:txBody>
      </p:sp>
    </p:spTree>
    <p:extLst>
      <p:ext uri="{BB962C8B-B14F-4D97-AF65-F5344CB8AC3E}">
        <p14:creationId xmlns:p14="http://schemas.microsoft.com/office/powerpoint/2010/main" val="375094450"/>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09538" y="757238"/>
            <a:ext cx="6729412" cy="37846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pPr/>
              <a:t>25</a:t>
            </a:fld>
            <a:endParaRPr lang="ar-KW" dirty="0"/>
          </a:p>
        </p:txBody>
      </p:sp>
    </p:spTree>
    <p:extLst>
      <p:ext uri="{BB962C8B-B14F-4D97-AF65-F5344CB8AC3E}">
        <p14:creationId xmlns:p14="http://schemas.microsoft.com/office/powerpoint/2010/main" val="3609551333"/>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09538" y="757238"/>
            <a:ext cx="6729412" cy="37846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pPr/>
              <a:t>26</a:t>
            </a:fld>
            <a:endParaRPr lang="ar-KW" dirty="0"/>
          </a:p>
        </p:txBody>
      </p:sp>
    </p:spTree>
    <p:extLst>
      <p:ext uri="{BB962C8B-B14F-4D97-AF65-F5344CB8AC3E}">
        <p14:creationId xmlns:p14="http://schemas.microsoft.com/office/powerpoint/2010/main" val="1665810898"/>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09538" y="757238"/>
            <a:ext cx="6729412" cy="37846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pPr/>
              <a:t>27</a:t>
            </a:fld>
            <a:endParaRPr lang="ar-KW" dirty="0"/>
          </a:p>
        </p:txBody>
      </p:sp>
    </p:spTree>
    <p:extLst>
      <p:ext uri="{BB962C8B-B14F-4D97-AF65-F5344CB8AC3E}">
        <p14:creationId xmlns:p14="http://schemas.microsoft.com/office/powerpoint/2010/main" val="1972104061"/>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09538" y="757238"/>
            <a:ext cx="6729412" cy="37846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pPr/>
              <a:t>28</a:t>
            </a:fld>
            <a:endParaRPr lang="ar-KW" dirty="0"/>
          </a:p>
        </p:txBody>
      </p:sp>
    </p:spTree>
    <p:extLst>
      <p:ext uri="{BB962C8B-B14F-4D97-AF65-F5344CB8AC3E}">
        <p14:creationId xmlns:p14="http://schemas.microsoft.com/office/powerpoint/2010/main" val="3217023952"/>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09538" y="757238"/>
            <a:ext cx="6729412" cy="37846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pPr/>
              <a:t>29</a:t>
            </a:fld>
            <a:endParaRPr lang="ar-KW" dirty="0"/>
          </a:p>
        </p:txBody>
      </p:sp>
    </p:spTree>
    <p:extLst>
      <p:ext uri="{BB962C8B-B14F-4D97-AF65-F5344CB8AC3E}">
        <p14:creationId xmlns:p14="http://schemas.microsoft.com/office/powerpoint/2010/main" val="406816154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09538" y="757238"/>
            <a:ext cx="6729412" cy="37846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pPr/>
              <a:t>3</a:t>
            </a:fld>
            <a:endParaRPr lang="ar-KW" dirty="0"/>
          </a:p>
        </p:txBody>
      </p:sp>
    </p:spTree>
    <p:extLst>
      <p:ext uri="{BB962C8B-B14F-4D97-AF65-F5344CB8AC3E}">
        <p14:creationId xmlns:p14="http://schemas.microsoft.com/office/powerpoint/2010/main" val="2341313940"/>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09538" y="757238"/>
            <a:ext cx="6729412" cy="37846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pPr/>
              <a:t>30</a:t>
            </a:fld>
            <a:endParaRPr lang="ar-KW" dirty="0"/>
          </a:p>
        </p:txBody>
      </p:sp>
    </p:spTree>
    <p:extLst>
      <p:ext uri="{BB962C8B-B14F-4D97-AF65-F5344CB8AC3E}">
        <p14:creationId xmlns:p14="http://schemas.microsoft.com/office/powerpoint/2010/main" val="2849548474"/>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09538" y="757238"/>
            <a:ext cx="6729412" cy="37846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pPr/>
              <a:t>31</a:t>
            </a:fld>
            <a:endParaRPr lang="ar-KW" dirty="0"/>
          </a:p>
        </p:txBody>
      </p:sp>
    </p:spTree>
    <p:extLst>
      <p:ext uri="{BB962C8B-B14F-4D97-AF65-F5344CB8AC3E}">
        <p14:creationId xmlns:p14="http://schemas.microsoft.com/office/powerpoint/2010/main" val="3420572441"/>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09538" y="757238"/>
            <a:ext cx="6729412" cy="37846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pPr/>
              <a:t>32</a:t>
            </a:fld>
            <a:endParaRPr lang="ar-KW" dirty="0"/>
          </a:p>
        </p:txBody>
      </p:sp>
    </p:spTree>
    <p:extLst>
      <p:ext uri="{BB962C8B-B14F-4D97-AF65-F5344CB8AC3E}">
        <p14:creationId xmlns:p14="http://schemas.microsoft.com/office/powerpoint/2010/main" val="2213022615"/>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09538" y="757238"/>
            <a:ext cx="6729412" cy="37846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pPr/>
              <a:t>33</a:t>
            </a:fld>
            <a:endParaRPr lang="ar-KW" dirty="0"/>
          </a:p>
        </p:txBody>
      </p:sp>
    </p:spTree>
    <p:extLst>
      <p:ext uri="{BB962C8B-B14F-4D97-AF65-F5344CB8AC3E}">
        <p14:creationId xmlns:p14="http://schemas.microsoft.com/office/powerpoint/2010/main" val="743608599"/>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09538" y="757238"/>
            <a:ext cx="6729412" cy="37846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pPr/>
              <a:t>34</a:t>
            </a:fld>
            <a:endParaRPr lang="ar-KW" dirty="0"/>
          </a:p>
        </p:txBody>
      </p:sp>
    </p:spTree>
    <p:extLst>
      <p:ext uri="{BB962C8B-B14F-4D97-AF65-F5344CB8AC3E}">
        <p14:creationId xmlns:p14="http://schemas.microsoft.com/office/powerpoint/2010/main" val="1731708702"/>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09538" y="757238"/>
            <a:ext cx="6729412" cy="37846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pPr/>
              <a:t>35</a:t>
            </a:fld>
            <a:endParaRPr lang="ar-KW" dirty="0"/>
          </a:p>
        </p:txBody>
      </p:sp>
    </p:spTree>
    <p:extLst>
      <p:ext uri="{BB962C8B-B14F-4D97-AF65-F5344CB8AC3E}">
        <p14:creationId xmlns:p14="http://schemas.microsoft.com/office/powerpoint/2010/main" val="3149287642"/>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09538" y="757238"/>
            <a:ext cx="6729412" cy="37846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pPr/>
              <a:t>36</a:t>
            </a:fld>
            <a:endParaRPr lang="ar-KW" dirty="0"/>
          </a:p>
        </p:txBody>
      </p:sp>
    </p:spTree>
    <p:extLst>
      <p:ext uri="{BB962C8B-B14F-4D97-AF65-F5344CB8AC3E}">
        <p14:creationId xmlns:p14="http://schemas.microsoft.com/office/powerpoint/2010/main" val="231048185"/>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09538" y="757238"/>
            <a:ext cx="6729412" cy="37846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pPr/>
              <a:t>37</a:t>
            </a:fld>
            <a:endParaRPr lang="ar-KW" dirty="0"/>
          </a:p>
        </p:txBody>
      </p:sp>
    </p:spTree>
    <p:extLst>
      <p:ext uri="{BB962C8B-B14F-4D97-AF65-F5344CB8AC3E}">
        <p14:creationId xmlns:p14="http://schemas.microsoft.com/office/powerpoint/2010/main" val="1441751565"/>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09538" y="757238"/>
            <a:ext cx="6729412" cy="37846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pPr/>
              <a:t>38</a:t>
            </a:fld>
            <a:endParaRPr lang="ar-KW" dirty="0"/>
          </a:p>
        </p:txBody>
      </p:sp>
    </p:spTree>
    <p:extLst>
      <p:ext uri="{BB962C8B-B14F-4D97-AF65-F5344CB8AC3E}">
        <p14:creationId xmlns:p14="http://schemas.microsoft.com/office/powerpoint/2010/main" val="2544438121"/>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09538" y="757238"/>
            <a:ext cx="6729412" cy="37846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pPr/>
              <a:t>39</a:t>
            </a:fld>
            <a:endParaRPr lang="ar-KW" dirty="0"/>
          </a:p>
        </p:txBody>
      </p:sp>
    </p:spTree>
    <p:extLst>
      <p:ext uri="{BB962C8B-B14F-4D97-AF65-F5344CB8AC3E}">
        <p14:creationId xmlns:p14="http://schemas.microsoft.com/office/powerpoint/2010/main" val="285146743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09538" y="757238"/>
            <a:ext cx="6729412" cy="37846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pPr/>
              <a:t>4</a:t>
            </a:fld>
            <a:endParaRPr lang="ar-KW" dirty="0"/>
          </a:p>
        </p:txBody>
      </p:sp>
    </p:spTree>
    <p:extLst>
      <p:ext uri="{BB962C8B-B14F-4D97-AF65-F5344CB8AC3E}">
        <p14:creationId xmlns:p14="http://schemas.microsoft.com/office/powerpoint/2010/main" val="2230603943"/>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09538" y="757238"/>
            <a:ext cx="6729412" cy="37846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pPr/>
              <a:t>40</a:t>
            </a:fld>
            <a:endParaRPr lang="ar-KW" dirty="0"/>
          </a:p>
        </p:txBody>
      </p:sp>
    </p:spTree>
    <p:extLst>
      <p:ext uri="{BB962C8B-B14F-4D97-AF65-F5344CB8AC3E}">
        <p14:creationId xmlns:p14="http://schemas.microsoft.com/office/powerpoint/2010/main" val="2646009780"/>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09538" y="757238"/>
            <a:ext cx="6729412" cy="37846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pPr/>
              <a:t>41</a:t>
            </a:fld>
            <a:endParaRPr lang="ar-KW" dirty="0"/>
          </a:p>
        </p:txBody>
      </p:sp>
    </p:spTree>
    <p:extLst>
      <p:ext uri="{BB962C8B-B14F-4D97-AF65-F5344CB8AC3E}">
        <p14:creationId xmlns:p14="http://schemas.microsoft.com/office/powerpoint/2010/main" val="980536726"/>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09538" y="757238"/>
            <a:ext cx="6729412" cy="37846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pPr/>
              <a:t>42</a:t>
            </a:fld>
            <a:endParaRPr lang="ar-KW" dirty="0"/>
          </a:p>
        </p:txBody>
      </p:sp>
    </p:spTree>
    <p:extLst>
      <p:ext uri="{BB962C8B-B14F-4D97-AF65-F5344CB8AC3E}">
        <p14:creationId xmlns:p14="http://schemas.microsoft.com/office/powerpoint/2010/main" val="2165509731"/>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09538" y="757238"/>
            <a:ext cx="6729412" cy="37846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pPr/>
              <a:t>43</a:t>
            </a:fld>
            <a:endParaRPr lang="ar-KW" dirty="0"/>
          </a:p>
        </p:txBody>
      </p:sp>
    </p:spTree>
    <p:extLst>
      <p:ext uri="{BB962C8B-B14F-4D97-AF65-F5344CB8AC3E}">
        <p14:creationId xmlns:p14="http://schemas.microsoft.com/office/powerpoint/2010/main" val="2861084253"/>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09538" y="757238"/>
            <a:ext cx="6729412" cy="37846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pPr/>
              <a:t>44</a:t>
            </a:fld>
            <a:endParaRPr lang="ar-KW" dirty="0"/>
          </a:p>
        </p:txBody>
      </p:sp>
    </p:spTree>
    <p:extLst>
      <p:ext uri="{BB962C8B-B14F-4D97-AF65-F5344CB8AC3E}">
        <p14:creationId xmlns:p14="http://schemas.microsoft.com/office/powerpoint/2010/main" val="167119971"/>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09538" y="757238"/>
            <a:ext cx="6729412" cy="37846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pPr/>
              <a:t>45</a:t>
            </a:fld>
            <a:endParaRPr lang="ar-KW" dirty="0"/>
          </a:p>
        </p:txBody>
      </p:sp>
    </p:spTree>
    <p:extLst>
      <p:ext uri="{BB962C8B-B14F-4D97-AF65-F5344CB8AC3E}">
        <p14:creationId xmlns:p14="http://schemas.microsoft.com/office/powerpoint/2010/main" val="3950396909"/>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09538" y="757238"/>
            <a:ext cx="6729412" cy="37846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pPr/>
              <a:t>46</a:t>
            </a:fld>
            <a:endParaRPr lang="ar-KW" dirty="0"/>
          </a:p>
        </p:txBody>
      </p:sp>
    </p:spTree>
    <p:extLst>
      <p:ext uri="{BB962C8B-B14F-4D97-AF65-F5344CB8AC3E}">
        <p14:creationId xmlns:p14="http://schemas.microsoft.com/office/powerpoint/2010/main" val="2248217452"/>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09538" y="757238"/>
            <a:ext cx="6729412" cy="37846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pPr/>
              <a:t>47</a:t>
            </a:fld>
            <a:endParaRPr lang="ar-KW" dirty="0"/>
          </a:p>
        </p:txBody>
      </p:sp>
    </p:spTree>
    <p:extLst>
      <p:ext uri="{BB962C8B-B14F-4D97-AF65-F5344CB8AC3E}">
        <p14:creationId xmlns:p14="http://schemas.microsoft.com/office/powerpoint/2010/main" val="3427616660"/>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09538" y="757238"/>
            <a:ext cx="6729412" cy="37846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pPr/>
              <a:t>48</a:t>
            </a:fld>
            <a:endParaRPr lang="ar-KW" dirty="0"/>
          </a:p>
        </p:txBody>
      </p:sp>
    </p:spTree>
    <p:extLst>
      <p:ext uri="{BB962C8B-B14F-4D97-AF65-F5344CB8AC3E}">
        <p14:creationId xmlns:p14="http://schemas.microsoft.com/office/powerpoint/2010/main" val="818936729"/>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0488" y="744538"/>
            <a:ext cx="6616700" cy="3722687"/>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pPr/>
              <a:t>49</a:t>
            </a:fld>
            <a:endParaRPr lang="ar-KW" dirty="0"/>
          </a:p>
        </p:txBody>
      </p:sp>
    </p:spTree>
    <p:extLst>
      <p:ext uri="{BB962C8B-B14F-4D97-AF65-F5344CB8AC3E}">
        <p14:creationId xmlns:p14="http://schemas.microsoft.com/office/powerpoint/2010/main" val="108006482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09538" y="757238"/>
            <a:ext cx="6729412" cy="37846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pPr/>
              <a:t>5</a:t>
            </a:fld>
            <a:endParaRPr lang="ar-KW" dirty="0"/>
          </a:p>
        </p:txBody>
      </p:sp>
    </p:spTree>
    <p:extLst>
      <p:ext uri="{BB962C8B-B14F-4D97-AF65-F5344CB8AC3E}">
        <p14:creationId xmlns:p14="http://schemas.microsoft.com/office/powerpoint/2010/main" val="1429437540"/>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09538" y="757238"/>
            <a:ext cx="6729412" cy="37846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pPr/>
              <a:t>50</a:t>
            </a:fld>
            <a:endParaRPr lang="ar-KW" dirty="0"/>
          </a:p>
        </p:txBody>
      </p:sp>
    </p:spTree>
    <p:extLst>
      <p:ext uri="{BB962C8B-B14F-4D97-AF65-F5344CB8AC3E}">
        <p14:creationId xmlns:p14="http://schemas.microsoft.com/office/powerpoint/2010/main" val="3848691088"/>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09538" y="757238"/>
            <a:ext cx="6729412" cy="37846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pPr/>
              <a:t>51</a:t>
            </a:fld>
            <a:endParaRPr lang="ar-KW" dirty="0"/>
          </a:p>
        </p:txBody>
      </p:sp>
    </p:spTree>
    <p:extLst>
      <p:ext uri="{BB962C8B-B14F-4D97-AF65-F5344CB8AC3E}">
        <p14:creationId xmlns:p14="http://schemas.microsoft.com/office/powerpoint/2010/main" val="185317167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09538" y="757238"/>
            <a:ext cx="6729412" cy="37846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pPr/>
              <a:t>6</a:t>
            </a:fld>
            <a:endParaRPr lang="ar-KW" dirty="0"/>
          </a:p>
        </p:txBody>
      </p:sp>
    </p:spTree>
    <p:extLst>
      <p:ext uri="{BB962C8B-B14F-4D97-AF65-F5344CB8AC3E}">
        <p14:creationId xmlns:p14="http://schemas.microsoft.com/office/powerpoint/2010/main" val="122028757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09538" y="757238"/>
            <a:ext cx="6729412" cy="37846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pPr/>
              <a:t>7</a:t>
            </a:fld>
            <a:endParaRPr lang="ar-KW" dirty="0"/>
          </a:p>
        </p:txBody>
      </p:sp>
    </p:spTree>
    <p:extLst>
      <p:ext uri="{BB962C8B-B14F-4D97-AF65-F5344CB8AC3E}">
        <p14:creationId xmlns:p14="http://schemas.microsoft.com/office/powerpoint/2010/main" val="215997864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09538" y="757238"/>
            <a:ext cx="6729412" cy="37846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pPr/>
              <a:t>8</a:t>
            </a:fld>
            <a:endParaRPr lang="ar-KW" dirty="0"/>
          </a:p>
        </p:txBody>
      </p:sp>
    </p:spTree>
    <p:extLst>
      <p:ext uri="{BB962C8B-B14F-4D97-AF65-F5344CB8AC3E}">
        <p14:creationId xmlns:p14="http://schemas.microsoft.com/office/powerpoint/2010/main" val="304866765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09538" y="757238"/>
            <a:ext cx="6729412" cy="37846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pPr/>
              <a:t>9</a:t>
            </a:fld>
            <a:endParaRPr lang="ar-KW" dirty="0"/>
          </a:p>
        </p:txBody>
      </p:sp>
    </p:spTree>
    <p:extLst>
      <p:ext uri="{BB962C8B-B14F-4D97-AF65-F5344CB8AC3E}">
        <p14:creationId xmlns:p14="http://schemas.microsoft.com/office/powerpoint/2010/main" val="407322917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B9CB52F7-61E1-4ECD-88B8-C871B668BFFF}" type="datetimeFigureOut">
              <a:rPr lang="en-US" smtClean="0"/>
              <a:t>28/11/2016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EE21704-175D-43E4-B6A4-CD76C96E3719}" type="slidenum">
              <a:rPr lang="en-US" smtClean="0"/>
              <a:t>‹#›</a:t>
            </a:fld>
            <a:endParaRPr lang="en-US" dirty="0"/>
          </a:p>
        </p:txBody>
      </p:sp>
    </p:spTree>
    <p:extLst>
      <p:ext uri="{BB962C8B-B14F-4D97-AF65-F5344CB8AC3E}">
        <p14:creationId xmlns:p14="http://schemas.microsoft.com/office/powerpoint/2010/main" val="337914287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9CB52F7-61E1-4ECD-88B8-C871B668BFFF}" type="datetimeFigureOut">
              <a:rPr lang="en-US" smtClean="0"/>
              <a:t>28/11/2016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EE21704-175D-43E4-B6A4-CD76C96E3719}" type="slidenum">
              <a:rPr lang="en-US" smtClean="0"/>
              <a:t>‹#›</a:t>
            </a:fld>
            <a:endParaRPr lang="en-US" dirty="0"/>
          </a:p>
        </p:txBody>
      </p:sp>
    </p:spTree>
    <p:extLst>
      <p:ext uri="{BB962C8B-B14F-4D97-AF65-F5344CB8AC3E}">
        <p14:creationId xmlns:p14="http://schemas.microsoft.com/office/powerpoint/2010/main" val="213577784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9CB52F7-61E1-4ECD-88B8-C871B668BFFF}" type="datetimeFigureOut">
              <a:rPr lang="en-US" smtClean="0"/>
              <a:t>28/11/2016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EE21704-175D-43E4-B6A4-CD76C96E3719}" type="slidenum">
              <a:rPr lang="en-US" smtClean="0"/>
              <a:t>‹#›</a:t>
            </a:fld>
            <a:endParaRPr lang="en-US" dirty="0"/>
          </a:p>
        </p:txBody>
      </p:sp>
    </p:spTree>
    <p:extLst>
      <p:ext uri="{BB962C8B-B14F-4D97-AF65-F5344CB8AC3E}">
        <p14:creationId xmlns:p14="http://schemas.microsoft.com/office/powerpoint/2010/main" val="37005749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9CB52F7-61E1-4ECD-88B8-C871B668BFFF}" type="datetimeFigureOut">
              <a:rPr lang="en-US" smtClean="0"/>
              <a:t>28/11/2016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EE21704-175D-43E4-B6A4-CD76C96E3719}" type="slidenum">
              <a:rPr lang="en-US" smtClean="0"/>
              <a:t>‹#›</a:t>
            </a:fld>
            <a:endParaRPr lang="en-US" dirty="0"/>
          </a:p>
        </p:txBody>
      </p:sp>
    </p:spTree>
    <p:extLst>
      <p:ext uri="{BB962C8B-B14F-4D97-AF65-F5344CB8AC3E}">
        <p14:creationId xmlns:p14="http://schemas.microsoft.com/office/powerpoint/2010/main" val="21727291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9CB52F7-61E1-4ECD-88B8-C871B668BFFF}" type="datetimeFigureOut">
              <a:rPr lang="en-US" smtClean="0"/>
              <a:t>28/11/2016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EE21704-175D-43E4-B6A4-CD76C96E3719}" type="slidenum">
              <a:rPr lang="en-US" smtClean="0"/>
              <a:t>‹#›</a:t>
            </a:fld>
            <a:endParaRPr lang="en-US" dirty="0"/>
          </a:p>
        </p:txBody>
      </p:sp>
    </p:spTree>
    <p:extLst>
      <p:ext uri="{BB962C8B-B14F-4D97-AF65-F5344CB8AC3E}">
        <p14:creationId xmlns:p14="http://schemas.microsoft.com/office/powerpoint/2010/main" val="10981487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B9CB52F7-61E1-4ECD-88B8-C871B668BFFF}" type="datetimeFigureOut">
              <a:rPr lang="en-US" smtClean="0"/>
              <a:t>28/11/2016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0EE21704-175D-43E4-B6A4-CD76C96E3719}" type="slidenum">
              <a:rPr lang="en-US" smtClean="0"/>
              <a:t>‹#›</a:t>
            </a:fld>
            <a:endParaRPr lang="en-US" dirty="0"/>
          </a:p>
        </p:txBody>
      </p:sp>
    </p:spTree>
    <p:extLst>
      <p:ext uri="{BB962C8B-B14F-4D97-AF65-F5344CB8AC3E}">
        <p14:creationId xmlns:p14="http://schemas.microsoft.com/office/powerpoint/2010/main" val="315851558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B9CB52F7-61E1-4ECD-88B8-C871B668BFFF}" type="datetimeFigureOut">
              <a:rPr lang="en-US" smtClean="0"/>
              <a:t>28/11/2016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0EE21704-175D-43E4-B6A4-CD76C96E3719}" type="slidenum">
              <a:rPr lang="en-US" smtClean="0"/>
              <a:t>‹#›</a:t>
            </a:fld>
            <a:endParaRPr lang="en-US" dirty="0"/>
          </a:p>
        </p:txBody>
      </p:sp>
    </p:spTree>
    <p:extLst>
      <p:ext uri="{BB962C8B-B14F-4D97-AF65-F5344CB8AC3E}">
        <p14:creationId xmlns:p14="http://schemas.microsoft.com/office/powerpoint/2010/main" val="42831529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B9CB52F7-61E1-4ECD-88B8-C871B668BFFF}" type="datetimeFigureOut">
              <a:rPr lang="en-US" smtClean="0"/>
              <a:t>28/11/2016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0EE21704-175D-43E4-B6A4-CD76C96E3719}" type="slidenum">
              <a:rPr lang="en-US" smtClean="0"/>
              <a:t>‹#›</a:t>
            </a:fld>
            <a:endParaRPr lang="en-US" dirty="0"/>
          </a:p>
        </p:txBody>
      </p:sp>
    </p:spTree>
    <p:extLst>
      <p:ext uri="{BB962C8B-B14F-4D97-AF65-F5344CB8AC3E}">
        <p14:creationId xmlns:p14="http://schemas.microsoft.com/office/powerpoint/2010/main" val="39970975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9CB52F7-61E1-4ECD-88B8-C871B668BFFF}" type="datetimeFigureOut">
              <a:rPr lang="en-US" smtClean="0"/>
              <a:t>28/11/2016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0EE21704-175D-43E4-B6A4-CD76C96E3719}" type="slidenum">
              <a:rPr lang="en-US" smtClean="0"/>
              <a:t>‹#›</a:t>
            </a:fld>
            <a:endParaRPr lang="en-US" dirty="0"/>
          </a:p>
        </p:txBody>
      </p:sp>
    </p:spTree>
    <p:extLst>
      <p:ext uri="{BB962C8B-B14F-4D97-AF65-F5344CB8AC3E}">
        <p14:creationId xmlns:p14="http://schemas.microsoft.com/office/powerpoint/2010/main" val="271927864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B9CB52F7-61E1-4ECD-88B8-C871B668BFFF}" type="datetimeFigureOut">
              <a:rPr lang="en-US" smtClean="0"/>
              <a:t>28/11/2016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0EE21704-175D-43E4-B6A4-CD76C96E3719}" type="slidenum">
              <a:rPr lang="en-US" smtClean="0"/>
              <a:t>‹#›</a:t>
            </a:fld>
            <a:endParaRPr lang="en-US" dirty="0"/>
          </a:p>
        </p:txBody>
      </p:sp>
    </p:spTree>
    <p:extLst>
      <p:ext uri="{BB962C8B-B14F-4D97-AF65-F5344CB8AC3E}">
        <p14:creationId xmlns:p14="http://schemas.microsoft.com/office/powerpoint/2010/main" val="7082255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B9CB52F7-61E1-4ECD-88B8-C871B668BFFF}" type="datetimeFigureOut">
              <a:rPr lang="en-US" smtClean="0"/>
              <a:t>28/11/2016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0EE21704-175D-43E4-B6A4-CD76C96E3719}" type="slidenum">
              <a:rPr lang="en-US" smtClean="0"/>
              <a:t>‹#›</a:t>
            </a:fld>
            <a:endParaRPr lang="en-US" dirty="0"/>
          </a:p>
        </p:txBody>
      </p:sp>
    </p:spTree>
    <p:extLst>
      <p:ext uri="{BB962C8B-B14F-4D97-AF65-F5344CB8AC3E}">
        <p14:creationId xmlns:p14="http://schemas.microsoft.com/office/powerpoint/2010/main" val="17478109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9CB52F7-61E1-4ECD-88B8-C871B668BFFF}" type="datetimeFigureOut">
              <a:rPr lang="en-US" smtClean="0"/>
              <a:t>28/11/2016</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EE21704-175D-43E4-B6A4-CD76C96E3719}" type="slidenum">
              <a:rPr lang="en-US" smtClean="0"/>
              <a:t>‹#›</a:t>
            </a:fld>
            <a:endParaRPr lang="en-US" dirty="0"/>
          </a:p>
        </p:txBody>
      </p:sp>
      <p:sp>
        <p:nvSpPr>
          <p:cNvPr id="7" name="fl" descr="CMA Data Classification: Public"/>
          <p:cNvSpPr txBox="1"/>
          <p:nvPr userDrawn="1"/>
        </p:nvSpPr>
        <p:spPr>
          <a:xfrm>
            <a:off x="0" y="6520180"/>
            <a:ext cx="12192000" cy="369332"/>
          </a:xfrm>
          <a:prstGeom prst="rect">
            <a:avLst/>
          </a:prstGeom>
          <a:noFill/>
        </p:spPr>
        <p:txBody>
          <a:bodyPr vert="horz" rtlCol="0">
            <a:spAutoFit/>
          </a:bodyPr>
          <a:lstStyle/>
          <a:p>
            <a:pPr algn="l"/>
            <a:r>
              <a:rPr lang="en-US" smtClean="0">
                <a:solidFill>
                  <a:schemeClr val="tx1"/>
                </a:solidFill>
              </a:rPr>
              <a:t>CMA Data Classification: Public</a:t>
            </a:r>
            <a:endParaRPr lang="en-US" dirty="0">
              <a:solidFill>
                <a:schemeClr val="tx1"/>
              </a:solidFill>
            </a:endParaRPr>
          </a:p>
        </p:txBody>
      </p:sp>
    </p:spTree>
    <p:extLst>
      <p:ext uri="{BB962C8B-B14F-4D97-AF65-F5344CB8AC3E}">
        <p14:creationId xmlns:p14="http://schemas.microsoft.com/office/powerpoint/2010/main" val="113909233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1.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2.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12.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3.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13.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4.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14.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5.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15.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6.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16.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7.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17.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8.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18.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9.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19.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20.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20.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21.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21.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22.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22.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23.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23.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24.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24.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25.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25.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26.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26.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27.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27.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28.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28.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29.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29.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30.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30.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31.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31.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32.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32.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33.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33.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34.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34.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35.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35.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36.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36.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37.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37.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38.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38.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39.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39.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40.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40.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41.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41.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42.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42.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43.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43.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44.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44.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45.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45.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46.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46.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47.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47.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48.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48.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49.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49.xml"/><Relationship Id="rId1" Type="http://schemas.openxmlformats.org/officeDocument/2006/relationships/slideLayout" Target="../slideLayouts/slideLayout2.xml"/><Relationship Id="rId5" Type="http://schemas.openxmlformats.org/officeDocument/2006/relationships/image" Target="../media/image4.emf"/><Relationship Id="rId4" Type="http://schemas.openxmlformats.org/officeDocument/2006/relationships/image" Target="../media/image3.png"/></Relationships>
</file>

<file path=ppt/slides/_rels/slide5.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50.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50.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51.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51.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6.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7.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8.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9.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644080" y="1388373"/>
            <a:ext cx="7772400" cy="1470025"/>
          </a:xfrm>
        </p:spPr>
        <p:txBody>
          <a:bodyPr>
            <a:normAutofit/>
          </a:bodyPr>
          <a:lstStyle/>
          <a:p>
            <a:pPr rtl="1"/>
            <a:r>
              <a:rPr lang="en-US" sz="4800" b="1" dirty="0">
                <a:solidFill>
                  <a:srgbClr val="8C8A26"/>
                </a:solidFill>
              </a:rPr>
              <a:t/>
            </a:r>
            <a:br>
              <a:rPr lang="en-US" sz="4800" b="1" dirty="0">
                <a:solidFill>
                  <a:srgbClr val="8C8A26"/>
                </a:solidFill>
              </a:rPr>
            </a:br>
            <a:endParaRPr lang="en-GB" sz="4800" dirty="0"/>
          </a:p>
        </p:txBody>
      </p:sp>
      <p:pic>
        <p:nvPicPr>
          <p:cNvPr id="6" name="Picture 5" descr="Picture 3.png"/>
          <p:cNvPicPr>
            <a:picLocks noChangeAspect="1"/>
          </p:cNvPicPr>
          <p:nvPr/>
        </p:nvPicPr>
        <p:blipFill rotWithShape="1">
          <a:blip r:embed="rId3" cstate="print"/>
          <a:srcRect r="75690"/>
          <a:stretch/>
        </p:blipFill>
        <p:spPr>
          <a:xfrm>
            <a:off x="1524004" y="0"/>
            <a:ext cx="2222937" cy="6858000"/>
          </a:xfrm>
          <a:prstGeom prst="rect">
            <a:avLst/>
          </a:prstGeom>
          <a:ln w="28575">
            <a:noFill/>
          </a:ln>
        </p:spPr>
      </p:pic>
      <p:sp>
        <p:nvSpPr>
          <p:cNvPr id="3" name="Subtitle 2"/>
          <p:cNvSpPr>
            <a:spLocks noGrp="1"/>
          </p:cNvSpPr>
          <p:nvPr>
            <p:ph type="subTitle" idx="1"/>
          </p:nvPr>
        </p:nvSpPr>
        <p:spPr>
          <a:xfrm>
            <a:off x="3367608" y="2276872"/>
            <a:ext cx="6400800" cy="2616696"/>
          </a:xfrm>
        </p:spPr>
        <p:txBody>
          <a:bodyPr>
            <a:normAutofit/>
          </a:bodyPr>
          <a:lstStyle/>
          <a:p>
            <a:r>
              <a:rPr lang="ar-KW" sz="3600" b="1" dirty="0" smtClean="0">
                <a:solidFill>
                  <a:srgbClr val="1F497D"/>
                </a:solidFill>
                <a:cs typeface="Times New Roman"/>
              </a:rPr>
              <a:t>الكتاب </a:t>
            </a:r>
            <a:r>
              <a:rPr lang="ar-KW" sz="3600" b="1" dirty="0" smtClean="0">
                <a:solidFill>
                  <a:srgbClr val="1F497D"/>
                </a:solidFill>
                <a:cs typeface="Times New Roman"/>
              </a:rPr>
              <a:t>الثاني عشر- قواعد الإدراج</a:t>
            </a:r>
            <a:endParaRPr lang="ar-KW" sz="3600" b="1" dirty="0">
              <a:solidFill>
                <a:srgbClr val="1F497D"/>
              </a:solidFill>
              <a:cs typeface="Times New Roman"/>
            </a:endParaRPr>
          </a:p>
          <a:p>
            <a:r>
              <a:rPr lang="ar-KW" sz="3600" b="1" dirty="0" smtClean="0">
                <a:solidFill>
                  <a:srgbClr val="1F497D"/>
                </a:solidFill>
                <a:cs typeface="Times New Roman"/>
              </a:rPr>
              <a:t>إدارة </a:t>
            </a:r>
            <a:r>
              <a:rPr lang="ar-KW" sz="3600" b="1" dirty="0">
                <a:solidFill>
                  <a:srgbClr val="1F497D"/>
                </a:solidFill>
                <a:cs typeface="Times New Roman"/>
              </a:rPr>
              <a:t>تنظيم الأسواق</a:t>
            </a:r>
          </a:p>
          <a:p>
            <a:pPr rtl="1"/>
            <a:r>
              <a:rPr lang="ar-KW" sz="3600" b="1" dirty="0">
                <a:solidFill>
                  <a:srgbClr val="1F497D"/>
                </a:solidFill>
                <a:cs typeface="Times New Roman"/>
              </a:rPr>
              <a:t> </a:t>
            </a:r>
            <a:r>
              <a:rPr lang="ar-KW" sz="3600" b="1" dirty="0" smtClean="0">
                <a:solidFill>
                  <a:srgbClr val="1F497D"/>
                </a:solidFill>
                <a:cs typeface="Times New Roman"/>
              </a:rPr>
              <a:t>التاريخ 29/11/2016</a:t>
            </a:r>
            <a:endParaRPr lang="ar-KW" sz="3600" b="1" dirty="0">
              <a:solidFill>
                <a:srgbClr val="1F497D"/>
              </a:solidFill>
              <a:cs typeface="Times New Roman"/>
            </a:endParaRPr>
          </a:p>
        </p:txBody>
      </p:sp>
    </p:spTree>
    <p:extLst>
      <p:ext uri="{BB962C8B-B14F-4D97-AF65-F5344CB8AC3E}">
        <p14:creationId xmlns:p14="http://schemas.microsoft.com/office/powerpoint/2010/main" val="273375350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47805" y="274638"/>
            <a:ext cx="5962998" cy="1143000"/>
          </a:xfrm>
        </p:spPr>
        <p:txBody>
          <a:bodyPr>
            <a:normAutofit/>
          </a:bodyPr>
          <a:lstStyle/>
          <a:p>
            <a:pPr algn="r" rtl="1"/>
            <a:r>
              <a:rPr lang="en-US" sz="3000" b="1" dirty="0">
                <a:solidFill>
                  <a:schemeClr val="tx2"/>
                </a:solidFill>
                <a:latin typeface="Sakkal Majalla" pitchFamily="2" charset="-78"/>
                <a:cs typeface="mohammad bold art 1" pitchFamily="2" charset="-78"/>
              </a:rPr>
              <a:t> </a:t>
            </a:r>
            <a:endParaRPr lang="en-US" sz="1800" b="1" dirty="0">
              <a:solidFill>
                <a:schemeClr val="tx2"/>
              </a:solidFill>
              <a:latin typeface="Sakkal Majalla" pitchFamily="2" charset="-78"/>
              <a:cs typeface="mohammad bold art 1" pitchFamily="2" charset="-78"/>
            </a:endParaRPr>
          </a:p>
        </p:txBody>
      </p:sp>
      <p:sp>
        <p:nvSpPr>
          <p:cNvPr id="3" name="Content Placeholder 2"/>
          <p:cNvSpPr>
            <a:spLocks noGrp="1"/>
          </p:cNvSpPr>
          <p:nvPr>
            <p:ph idx="1"/>
          </p:nvPr>
        </p:nvSpPr>
        <p:spPr>
          <a:xfrm>
            <a:off x="2057400" y="1402492"/>
            <a:ext cx="8001000" cy="4525963"/>
          </a:xfrm>
        </p:spPr>
        <p:txBody>
          <a:bodyPr>
            <a:normAutofit/>
          </a:bodyPr>
          <a:lstStyle/>
          <a:p>
            <a:pPr marL="0" indent="0" algn="just" rtl="1" fontAlgn="base">
              <a:spcBef>
                <a:spcPct val="0"/>
              </a:spcBef>
              <a:spcAft>
                <a:spcPts val="600"/>
              </a:spcAft>
              <a:buNone/>
            </a:pPr>
            <a:r>
              <a:rPr lang="ar-KW" sz="1800" b="1" u="sng" dirty="0">
                <a:solidFill>
                  <a:schemeClr val="tx2"/>
                </a:solidFill>
                <a:latin typeface="Sakkal Majalla" pitchFamily="2" charset="-78"/>
                <a:cs typeface="mohammad bold art 1" pitchFamily="2" charset="-78"/>
              </a:rPr>
              <a:t>إدراج أسهم شركات المساهمة الكويتية العامة في السوق الرئيسي </a:t>
            </a:r>
            <a:endParaRPr lang="ar-KW" sz="1800" u="sng" dirty="0">
              <a:solidFill>
                <a:schemeClr val="tx2"/>
              </a:solidFill>
              <a:latin typeface="Calibri" pitchFamily="34" charset="0"/>
              <a:cs typeface="mohammad bold art 1" pitchFamily="2" charset="-78"/>
            </a:endParaRPr>
          </a:p>
          <a:p>
            <a:pPr algn="just" rtl="1" fontAlgn="base">
              <a:lnSpc>
                <a:spcPct val="150000"/>
              </a:lnSpc>
              <a:spcBef>
                <a:spcPct val="0"/>
              </a:spcBef>
              <a:spcAft>
                <a:spcPts val="600"/>
              </a:spcAft>
            </a:pPr>
            <a:endParaRPr lang="en-US" sz="1600" dirty="0" smtClean="0">
              <a:solidFill>
                <a:schemeClr val="tx2"/>
              </a:solidFill>
              <a:latin typeface="Calibri" pitchFamily="34" charset="0"/>
              <a:cs typeface="mohammad bold art 1" pitchFamily="2" charset="-78"/>
            </a:endParaRPr>
          </a:p>
          <a:p>
            <a:pPr algn="just" rtl="1" fontAlgn="base">
              <a:lnSpc>
                <a:spcPct val="150000"/>
              </a:lnSpc>
              <a:spcBef>
                <a:spcPct val="0"/>
              </a:spcBef>
              <a:spcAft>
                <a:spcPts val="600"/>
              </a:spcAft>
              <a:buFont typeface="Wingdings" panose="05000000000000000000" pitchFamily="2" charset="2"/>
              <a:buChar char="§"/>
            </a:pPr>
            <a:r>
              <a:rPr lang="ar-YE" sz="1600" dirty="0" smtClean="0">
                <a:solidFill>
                  <a:schemeClr val="tx2"/>
                </a:solidFill>
                <a:latin typeface="Calibri" pitchFamily="34" charset="0"/>
                <a:cs typeface="mohammad bold art 1" pitchFamily="2" charset="-78"/>
              </a:rPr>
              <a:t>يجب </a:t>
            </a:r>
            <a:r>
              <a:rPr lang="ar-YE" sz="1600" dirty="0">
                <a:solidFill>
                  <a:schemeClr val="tx2"/>
                </a:solidFill>
                <a:latin typeface="Calibri" pitchFamily="34" charset="0"/>
                <a:cs typeface="mohammad bold art 1" pitchFamily="2" charset="-78"/>
              </a:rPr>
              <a:t>على الشركات الكويتية التي تأسست كشركة مساهمة عامة التقدم للهيئة بطلب إدراج أسهمها في البورصة خلال السنة المالية الثانية </a:t>
            </a:r>
            <a:r>
              <a:rPr lang="ar-YE" sz="1600" dirty="0" smtClean="0">
                <a:solidFill>
                  <a:schemeClr val="tx2"/>
                </a:solidFill>
                <a:latin typeface="Calibri" pitchFamily="34" charset="0"/>
                <a:cs typeface="mohammad bold art 1" pitchFamily="2" charset="-78"/>
              </a:rPr>
              <a:t>للشركة</a:t>
            </a:r>
            <a:r>
              <a:rPr lang="ar-KW" sz="1600" dirty="0" smtClean="0">
                <a:solidFill>
                  <a:schemeClr val="tx2"/>
                </a:solidFill>
                <a:latin typeface="Calibri" pitchFamily="34" charset="0"/>
                <a:cs typeface="mohammad bold art 1" pitchFamily="2" charset="-78"/>
              </a:rPr>
              <a:t>.</a:t>
            </a:r>
          </a:p>
          <a:p>
            <a:pPr algn="just" rtl="1" fontAlgn="base">
              <a:lnSpc>
                <a:spcPct val="150000"/>
              </a:lnSpc>
              <a:spcBef>
                <a:spcPct val="0"/>
              </a:spcBef>
              <a:spcAft>
                <a:spcPts val="600"/>
              </a:spcAft>
              <a:buFont typeface="Wingdings" panose="05000000000000000000" pitchFamily="2" charset="2"/>
              <a:buChar char="§"/>
            </a:pPr>
            <a:endParaRPr lang="ar-KW" sz="1600" dirty="0" smtClean="0">
              <a:solidFill>
                <a:schemeClr val="tx2"/>
              </a:solidFill>
              <a:latin typeface="Calibri" pitchFamily="34" charset="0"/>
              <a:cs typeface="mohammad bold art 1" pitchFamily="2" charset="-78"/>
            </a:endParaRPr>
          </a:p>
          <a:p>
            <a:pPr algn="just" rtl="1" fontAlgn="base">
              <a:lnSpc>
                <a:spcPct val="150000"/>
              </a:lnSpc>
              <a:spcBef>
                <a:spcPct val="0"/>
              </a:spcBef>
              <a:spcAft>
                <a:spcPts val="600"/>
              </a:spcAft>
              <a:buFont typeface="Wingdings" panose="05000000000000000000" pitchFamily="2" charset="2"/>
              <a:buChar char="§"/>
            </a:pPr>
            <a:r>
              <a:rPr lang="ar-YE" sz="1600" dirty="0" smtClean="0">
                <a:solidFill>
                  <a:schemeClr val="tx2"/>
                </a:solidFill>
                <a:latin typeface="Calibri" pitchFamily="34" charset="0"/>
                <a:cs typeface="mohammad bold art 1" pitchFamily="2" charset="-78"/>
              </a:rPr>
              <a:t> </a:t>
            </a:r>
            <a:r>
              <a:rPr lang="ar-YE" sz="1600" dirty="0">
                <a:solidFill>
                  <a:schemeClr val="tx2"/>
                </a:solidFill>
                <a:latin typeface="Calibri" pitchFamily="34" charset="0"/>
                <a:cs typeface="mohammad bold art 1" pitchFamily="2" charset="-78"/>
              </a:rPr>
              <a:t>كما يجب على شركات المساهمة الكويتية المقفلة التي توافق الهيئة على زيادة رأس مالها أو طرح أسهمها من خلال اكتتاب عام التقدم للهيئة بطلب الإدراج في البورصة بعد تمام عملية الاكتتاب، وإلا جاز للهيئة الطلب من الجهات الرسمية المعنية وقف أنشطة الشركة، وتستثنى الشركات المملوكة بالكامل للدولة من الالتزام بالتقدم بطلب الإدراج</a:t>
            </a:r>
            <a:r>
              <a:rPr lang="ar-YE" sz="1600" dirty="0" smtClean="0">
                <a:solidFill>
                  <a:schemeClr val="tx2"/>
                </a:solidFill>
                <a:latin typeface="Calibri" pitchFamily="34" charset="0"/>
                <a:cs typeface="mohammad bold art 1" pitchFamily="2" charset="-78"/>
              </a:rPr>
              <a:t>.</a:t>
            </a:r>
            <a:endParaRPr lang="ar-KW" sz="1600" dirty="0" smtClean="0">
              <a:solidFill>
                <a:schemeClr val="tx2"/>
              </a:solidFill>
              <a:latin typeface="Calibri" pitchFamily="34" charset="0"/>
              <a:cs typeface="mohammad bold art 1" pitchFamily="2" charset="-78"/>
            </a:endParaRPr>
          </a:p>
          <a:p>
            <a:pPr marL="0" indent="0" algn="r" rtl="1" fontAlgn="base">
              <a:spcBef>
                <a:spcPct val="0"/>
              </a:spcBef>
              <a:spcAft>
                <a:spcPts val="600"/>
              </a:spcAft>
              <a:buNone/>
            </a:pPr>
            <a:endParaRPr lang="ar-KW" sz="1500" b="1" dirty="0">
              <a:solidFill>
                <a:schemeClr val="tx2"/>
              </a:solidFill>
              <a:latin typeface="Calibri" pitchFamily="34" charset="0"/>
              <a:cs typeface="mohammad bold art 1" pitchFamily="2" charset="-78"/>
            </a:endParaRPr>
          </a:p>
          <a:p>
            <a:pPr marL="0" indent="0" algn="r" rtl="1" fontAlgn="base">
              <a:spcBef>
                <a:spcPct val="0"/>
              </a:spcBef>
              <a:spcAft>
                <a:spcPts val="600"/>
              </a:spcAft>
              <a:buNone/>
            </a:pPr>
            <a:endParaRPr lang="ar-KW" sz="1800" dirty="0">
              <a:solidFill>
                <a:schemeClr val="tx2"/>
              </a:solidFill>
              <a:latin typeface="Calibri" pitchFamily="34" charset="0"/>
            </a:endParaRPr>
          </a:p>
          <a:p>
            <a:pPr marL="0" indent="0" algn="r" rtl="1" fontAlgn="base">
              <a:spcBef>
                <a:spcPct val="0"/>
              </a:spcBef>
              <a:spcAft>
                <a:spcPts val="600"/>
              </a:spcAft>
              <a:buNone/>
            </a:pPr>
            <a:endParaRPr lang="ar-KW" sz="1800" dirty="0">
              <a:solidFill>
                <a:schemeClr val="tx2"/>
              </a:solidFill>
              <a:latin typeface="Calibri" pitchFamily="34" charset="0"/>
            </a:endParaRPr>
          </a:p>
        </p:txBody>
      </p:sp>
      <p:sp>
        <p:nvSpPr>
          <p:cNvPr id="4" name="Slide Number Placeholder 3"/>
          <p:cNvSpPr>
            <a:spLocks noGrp="1"/>
          </p:cNvSpPr>
          <p:nvPr>
            <p:ph type="sldNum" sz="quarter" idx="12"/>
          </p:nvPr>
        </p:nvSpPr>
        <p:spPr/>
        <p:txBody>
          <a:bodyPr/>
          <a:lstStyle/>
          <a:p>
            <a:fld id="{2E51A151-84BD-4E71-B744-C440629F458B}" type="slidenum">
              <a:rPr lang="en-US" smtClean="0"/>
              <a:pPr/>
              <a:t>10</a:t>
            </a:fld>
            <a:endParaRPr lang="en-US" dirty="0"/>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10521" y="354360"/>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057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5087890"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
        <p:nvSpPr>
          <p:cNvPr id="12" name="Title 1"/>
          <p:cNvSpPr txBox="1">
            <a:spLocks/>
          </p:cNvSpPr>
          <p:nvPr/>
        </p:nvSpPr>
        <p:spPr>
          <a:xfrm>
            <a:off x="4333877" y="208134"/>
            <a:ext cx="5876925" cy="114300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just" rtl="1" fontAlgn="base">
              <a:lnSpc>
                <a:spcPct val="100000"/>
              </a:lnSpc>
              <a:spcAft>
                <a:spcPts val="600"/>
              </a:spcAft>
            </a:pPr>
            <a:r>
              <a:rPr lang="ar-YE" sz="3200" b="1" dirty="0">
                <a:solidFill>
                  <a:schemeClr val="tx2"/>
                </a:solidFill>
                <a:latin typeface="Calibri" pitchFamily="34" charset="0"/>
                <a:cs typeface="mohammad bold art 1" pitchFamily="2" charset="-78"/>
              </a:rPr>
              <a:t>إدراج</a:t>
            </a:r>
            <a:r>
              <a:rPr lang="ar-KW" sz="3200" b="1" dirty="0">
                <a:solidFill>
                  <a:schemeClr val="tx2"/>
                </a:solidFill>
                <a:latin typeface="Calibri" pitchFamily="34" charset="0"/>
                <a:cs typeface="mohammad bold art 1" pitchFamily="2" charset="-78"/>
              </a:rPr>
              <a:t> أسهم شركات مساهمة</a:t>
            </a:r>
          </a:p>
        </p:txBody>
      </p:sp>
    </p:spTree>
    <p:extLst>
      <p:ext uri="{BB962C8B-B14F-4D97-AF65-F5344CB8AC3E}">
        <p14:creationId xmlns:p14="http://schemas.microsoft.com/office/powerpoint/2010/main" val="370668584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057400" y="1385866"/>
            <a:ext cx="8001000" cy="4751670"/>
          </a:xfrm>
        </p:spPr>
        <p:txBody>
          <a:bodyPr>
            <a:noAutofit/>
          </a:bodyPr>
          <a:lstStyle/>
          <a:p>
            <a:pPr marL="0" indent="0" algn="just" rtl="1" fontAlgn="base">
              <a:spcBef>
                <a:spcPct val="0"/>
              </a:spcBef>
              <a:spcAft>
                <a:spcPts val="600"/>
              </a:spcAft>
              <a:buNone/>
            </a:pPr>
            <a:r>
              <a:rPr lang="ar-KW" sz="1800" b="1" u="sng" dirty="0" smtClean="0">
                <a:solidFill>
                  <a:schemeClr val="tx2"/>
                </a:solidFill>
                <a:latin typeface="Sakkal Majalla" pitchFamily="2" charset="-78"/>
                <a:cs typeface="mohammad bold art 1" pitchFamily="2" charset="-78"/>
              </a:rPr>
              <a:t>يتبع...إدراج </a:t>
            </a:r>
            <a:r>
              <a:rPr lang="ar-KW" sz="1800" b="1" u="sng" dirty="0">
                <a:solidFill>
                  <a:schemeClr val="tx2"/>
                </a:solidFill>
                <a:latin typeface="Sakkal Majalla" pitchFamily="2" charset="-78"/>
                <a:cs typeface="mohammad bold art 1" pitchFamily="2" charset="-78"/>
              </a:rPr>
              <a:t>أسهم شركات المساهمة الكويتية العامة في السوق الرئيسي </a:t>
            </a:r>
            <a:endParaRPr lang="ar-KW" sz="1800" u="sng" dirty="0">
              <a:solidFill>
                <a:schemeClr val="tx2"/>
              </a:solidFill>
              <a:latin typeface="Calibri" pitchFamily="34" charset="0"/>
              <a:cs typeface="mohammad bold art 1" pitchFamily="2" charset="-78"/>
            </a:endParaRPr>
          </a:p>
          <a:p>
            <a:pPr marL="0" indent="0" algn="just" rtl="1" fontAlgn="base">
              <a:lnSpc>
                <a:spcPct val="50000"/>
              </a:lnSpc>
              <a:spcBef>
                <a:spcPct val="0"/>
              </a:spcBef>
              <a:spcAft>
                <a:spcPts val="600"/>
              </a:spcAft>
              <a:buNone/>
            </a:pPr>
            <a:endParaRPr lang="en-US" sz="1500" b="1" dirty="0" smtClean="0">
              <a:solidFill>
                <a:schemeClr val="tx2"/>
              </a:solidFill>
              <a:latin typeface="Calibri" pitchFamily="34" charset="0"/>
              <a:cs typeface="mohammad bold art 1" pitchFamily="2" charset="-78"/>
            </a:endParaRPr>
          </a:p>
          <a:p>
            <a:pPr algn="just" rtl="1" fontAlgn="base">
              <a:spcBef>
                <a:spcPct val="0"/>
              </a:spcBef>
              <a:spcAft>
                <a:spcPts val="600"/>
              </a:spcAft>
              <a:buFont typeface="Wingdings" panose="05000000000000000000" pitchFamily="2" charset="2"/>
              <a:buChar char="§"/>
            </a:pPr>
            <a:r>
              <a:rPr lang="ar-KW" sz="1500" b="1" dirty="0" smtClean="0">
                <a:solidFill>
                  <a:schemeClr val="tx2"/>
                </a:solidFill>
                <a:latin typeface="Calibri" pitchFamily="34" charset="0"/>
                <a:cs typeface="mohammad bold art 1" pitchFamily="2" charset="-78"/>
              </a:rPr>
              <a:t>يجب </a:t>
            </a:r>
            <a:r>
              <a:rPr lang="ar-KW" sz="1500" b="1" dirty="0">
                <a:solidFill>
                  <a:schemeClr val="tx2"/>
                </a:solidFill>
                <a:latin typeface="Calibri" pitchFamily="34" charset="0"/>
                <a:cs typeface="mohammad bold art 1" pitchFamily="2" charset="-78"/>
              </a:rPr>
              <a:t>على الشركة مقدمة طلب إدراج أسهمها في السوق الرئيسي أن تستوفي الشروط </a:t>
            </a:r>
            <a:r>
              <a:rPr lang="ar-KW" sz="1500" b="1" dirty="0" smtClean="0">
                <a:solidFill>
                  <a:schemeClr val="tx2"/>
                </a:solidFill>
                <a:latin typeface="Calibri" pitchFamily="34" charset="0"/>
                <a:cs typeface="mohammad bold art 1" pitchFamily="2" charset="-78"/>
              </a:rPr>
              <a:t>التالية:</a:t>
            </a:r>
          </a:p>
          <a:p>
            <a:pPr marL="0" indent="0" algn="just" rtl="1" fontAlgn="base">
              <a:lnSpc>
                <a:spcPct val="50000"/>
              </a:lnSpc>
              <a:spcBef>
                <a:spcPct val="0"/>
              </a:spcBef>
              <a:spcAft>
                <a:spcPts val="600"/>
              </a:spcAft>
              <a:buNone/>
            </a:pPr>
            <a:endParaRPr lang="ar-KW" sz="1500" dirty="0" smtClean="0">
              <a:solidFill>
                <a:schemeClr val="tx2"/>
              </a:solidFill>
              <a:latin typeface="Calibri" pitchFamily="34" charset="0"/>
              <a:cs typeface="mohammad bold art 1" pitchFamily="2" charset="-78"/>
            </a:endParaRPr>
          </a:p>
          <a:p>
            <a:pPr marL="800100" lvl="1" indent="-342900" algn="just" rtl="1" fontAlgn="base">
              <a:spcBef>
                <a:spcPct val="0"/>
              </a:spcBef>
              <a:spcAft>
                <a:spcPts val="600"/>
              </a:spcAft>
              <a:buFont typeface="+mj-lt"/>
              <a:buAutoNum type="arabicPeriod"/>
            </a:pPr>
            <a:r>
              <a:rPr lang="ar-KW" sz="1500" dirty="0" smtClean="0">
                <a:solidFill>
                  <a:schemeClr val="tx2"/>
                </a:solidFill>
                <a:latin typeface="Calibri" pitchFamily="34" charset="0"/>
                <a:cs typeface="mohammad bold art 1" pitchFamily="2" charset="-78"/>
              </a:rPr>
              <a:t>ألا يقل رأس المال المدفوع للشركة عن 10,000,000 دينار كويتي.</a:t>
            </a:r>
          </a:p>
          <a:p>
            <a:pPr marL="800100" lvl="1" indent="-342900" algn="just" rtl="1" fontAlgn="base">
              <a:spcBef>
                <a:spcPct val="0"/>
              </a:spcBef>
              <a:spcAft>
                <a:spcPts val="600"/>
              </a:spcAft>
              <a:buFont typeface="+mj-lt"/>
              <a:buAutoNum type="arabicPeriod"/>
            </a:pPr>
            <a:r>
              <a:rPr lang="ar-KW" sz="1500" dirty="0" smtClean="0">
                <a:solidFill>
                  <a:schemeClr val="tx2"/>
                </a:solidFill>
                <a:latin typeface="Calibri" pitchFamily="34" charset="0"/>
                <a:cs typeface="mohammad bold art 1" pitchFamily="2" charset="-78"/>
              </a:rPr>
              <a:t>أن تكون الشركة مستمرةً في ممارسة غرض أو أكثر من أغراضها الرئيسية المنصوص عليها في عقد الشركة.</a:t>
            </a:r>
          </a:p>
          <a:p>
            <a:pPr marL="800100" lvl="1" indent="-342900" algn="just" rtl="1" fontAlgn="base">
              <a:spcBef>
                <a:spcPct val="0"/>
              </a:spcBef>
              <a:spcAft>
                <a:spcPts val="600"/>
              </a:spcAft>
              <a:buFont typeface="+mj-lt"/>
              <a:buAutoNum type="arabicPeriod"/>
            </a:pPr>
            <a:r>
              <a:rPr lang="ar-KW" sz="1500" dirty="0" smtClean="0">
                <a:solidFill>
                  <a:schemeClr val="tx2"/>
                </a:solidFill>
                <a:latin typeface="Calibri" pitchFamily="34" charset="0"/>
                <a:cs typeface="mohammad bold art 1" pitchFamily="2" charset="-78"/>
              </a:rPr>
              <a:t>أن تكون أسهم الشركة قابلة للتداول، وألا تكون هناك أية قيود مطلقة على انتقال ملكيتها.</a:t>
            </a:r>
          </a:p>
          <a:p>
            <a:pPr marL="800100" lvl="1" indent="-342900" algn="just" rtl="1" fontAlgn="base">
              <a:spcBef>
                <a:spcPct val="0"/>
              </a:spcBef>
              <a:spcAft>
                <a:spcPts val="600"/>
              </a:spcAft>
              <a:buFont typeface="+mj-lt"/>
              <a:buAutoNum type="arabicPeriod"/>
            </a:pPr>
            <a:r>
              <a:rPr lang="ar-KW" sz="1500" dirty="0" smtClean="0">
                <a:solidFill>
                  <a:schemeClr val="tx2"/>
                </a:solidFill>
                <a:latin typeface="Calibri" pitchFamily="34" charset="0"/>
                <a:cs typeface="mohammad bold art 1" pitchFamily="2" charset="-78"/>
              </a:rPr>
              <a:t>تعيين </a:t>
            </a:r>
            <a:r>
              <a:rPr lang="ar-KW" sz="1500" dirty="0">
                <a:solidFill>
                  <a:schemeClr val="tx2"/>
                </a:solidFill>
                <a:latin typeface="Calibri" pitchFamily="34" charset="0"/>
                <a:cs typeface="mohammad bold art 1" pitchFamily="2" charset="-78"/>
              </a:rPr>
              <a:t>مسؤول مطابقة والتزام يختص بمتابعة  تعليمات وقواعد الجهات الرقابية وجمهور المستثمرين.</a:t>
            </a:r>
          </a:p>
          <a:p>
            <a:pPr marL="800100" lvl="1" indent="-342900" algn="just" rtl="1" fontAlgn="base">
              <a:spcBef>
                <a:spcPct val="0"/>
              </a:spcBef>
              <a:spcAft>
                <a:spcPts val="600"/>
              </a:spcAft>
              <a:buFont typeface="+mj-lt"/>
              <a:buAutoNum type="arabicPeriod"/>
            </a:pPr>
            <a:r>
              <a:rPr lang="ar-KW" sz="1500" dirty="0" smtClean="0">
                <a:solidFill>
                  <a:schemeClr val="tx2"/>
                </a:solidFill>
                <a:latin typeface="Calibri" pitchFamily="34" charset="0"/>
                <a:cs typeface="mohammad bold art 1" pitchFamily="2" charset="-78"/>
              </a:rPr>
              <a:t>تعيين </a:t>
            </a:r>
            <a:r>
              <a:rPr lang="ar-KW" sz="1500" dirty="0">
                <a:solidFill>
                  <a:schemeClr val="tx2"/>
                </a:solidFill>
                <a:latin typeface="Calibri" pitchFamily="34" charset="0"/>
                <a:cs typeface="mohammad bold art 1" pitchFamily="2" charset="-78"/>
              </a:rPr>
              <a:t>مستشار إدراج.</a:t>
            </a:r>
          </a:p>
          <a:p>
            <a:pPr marL="800100" lvl="1" indent="-342900" algn="just" rtl="1" fontAlgn="base">
              <a:spcBef>
                <a:spcPct val="0"/>
              </a:spcBef>
              <a:spcAft>
                <a:spcPts val="600"/>
              </a:spcAft>
              <a:buFont typeface="+mj-lt"/>
              <a:buAutoNum type="arabicPeriod"/>
            </a:pPr>
            <a:r>
              <a:rPr lang="ar-KW" sz="1500" dirty="0" smtClean="0">
                <a:solidFill>
                  <a:schemeClr val="tx2"/>
                </a:solidFill>
                <a:latin typeface="Calibri" pitchFamily="34" charset="0"/>
                <a:cs typeface="mohammad bold art 1" pitchFamily="2" charset="-78"/>
              </a:rPr>
              <a:t>أي </a:t>
            </a:r>
            <a:r>
              <a:rPr lang="ar-KW" sz="1500" dirty="0">
                <a:solidFill>
                  <a:schemeClr val="tx2"/>
                </a:solidFill>
                <a:latin typeface="Calibri" pitchFamily="34" charset="0"/>
                <a:cs typeface="mohammad bold art 1" pitchFamily="2" charset="-78"/>
              </a:rPr>
              <a:t>شروط أو قواعد أخرى تقررها الهيئة</a:t>
            </a:r>
            <a:r>
              <a:rPr lang="ar-KW" sz="1500" dirty="0" smtClean="0">
                <a:solidFill>
                  <a:schemeClr val="tx2"/>
                </a:solidFill>
                <a:latin typeface="Calibri" pitchFamily="34" charset="0"/>
                <a:cs typeface="mohammad bold art 1" pitchFamily="2" charset="-78"/>
              </a:rPr>
              <a:t>.</a:t>
            </a:r>
          </a:p>
          <a:p>
            <a:pPr marL="457200" lvl="1" indent="0" algn="just" rtl="1" fontAlgn="base">
              <a:lnSpc>
                <a:spcPct val="50000"/>
              </a:lnSpc>
              <a:spcBef>
                <a:spcPct val="0"/>
              </a:spcBef>
              <a:spcAft>
                <a:spcPts val="600"/>
              </a:spcAft>
              <a:buNone/>
            </a:pPr>
            <a:endParaRPr lang="ar-KW" sz="1500" dirty="0">
              <a:solidFill>
                <a:schemeClr val="tx2"/>
              </a:solidFill>
              <a:latin typeface="Calibri" pitchFamily="34" charset="0"/>
              <a:cs typeface="mohammad bold art 1" pitchFamily="2" charset="-78"/>
            </a:endParaRPr>
          </a:p>
          <a:p>
            <a:pPr algn="just" rtl="1" fontAlgn="base">
              <a:lnSpc>
                <a:spcPct val="100000"/>
              </a:lnSpc>
              <a:spcBef>
                <a:spcPct val="0"/>
              </a:spcBef>
              <a:spcAft>
                <a:spcPts val="600"/>
              </a:spcAft>
              <a:buFont typeface="Wingdings" panose="05000000000000000000" pitchFamily="2" charset="2"/>
              <a:buChar char="§"/>
            </a:pPr>
            <a:r>
              <a:rPr lang="ar-YE" sz="1500" dirty="0">
                <a:solidFill>
                  <a:schemeClr val="tx2"/>
                </a:solidFill>
                <a:latin typeface="Calibri" pitchFamily="34" charset="0"/>
                <a:cs typeface="mohammad bold art 1" pitchFamily="2" charset="-78"/>
              </a:rPr>
              <a:t>تلتزم الشركة بتقديم تعهد من كل مساهم تصل نسبة ملكيته بشكل مباشر أو غير مباشر إلى 20 % أو أكثر من أسهم الشركة بعدم التصرف في نسبة لا تقل عن 20 % من هذه الأسهم وذلك لفترة سنتين من تاريخ الإدراج، واستثناء من ذلك يجوز لهؤلاء المساهمين التصرف في هذه الأسهم إلى شخص آخر بشرط أن يتقيد هذا الشخص بذات التعهد.</a:t>
            </a:r>
            <a:endParaRPr lang="ar-KW" sz="1500" dirty="0">
              <a:solidFill>
                <a:schemeClr val="tx2"/>
              </a:solidFill>
              <a:latin typeface="Calibri" pitchFamily="34" charset="0"/>
              <a:cs typeface="mohammad bold art 1" pitchFamily="2" charset="-78"/>
            </a:endParaRPr>
          </a:p>
          <a:p>
            <a:pPr algn="just" rtl="1" fontAlgn="base">
              <a:lnSpc>
                <a:spcPct val="100000"/>
              </a:lnSpc>
              <a:spcBef>
                <a:spcPct val="0"/>
              </a:spcBef>
              <a:spcAft>
                <a:spcPts val="600"/>
              </a:spcAft>
              <a:buFont typeface="Wingdings" panose="05000000000000000000" pitchFamily="2" charset="2"/>
              <a:buChar char="§"/>
            </a:pPr>
            <a:r>
              <a:rPr lang="ar-YE" sz="1500" dirty="0" smtClean="0">
                <a:solidFill>
                  <a:schemeClr val="tx2"/>
                </a:solidFill>
                <a:latin typeface="Calibri" pitchFamily="34" charset="0"/>
                <a:cs typeface="mohammad bold art 1" pitchFamily="2" charset="-78"/>
              </a:rPr>
              <a:t>وفي </a:t>
            </a:r>
            <a:r>
              <a:rPr lang="ar-YE" sz="1500" dirty="0">
                <a:solidFill>
                  <a:schemeClr val="tx2"/>
                </a:solidFill>
                <a:latin typeface="Calibri" pitchFamily="34" charset="0"/>
                <a:cs typeface="mohammad bold art 1" pitchFamily="2" charset="-78"/>
              </a:rPr>
              <a:t>جميع الأحوال يجوز التصرف في هذه الأسهم إذا كان هذا التصرف نتيجة تقديم عرض استحواذ على كامل أسهم الشركة.</a:t>
            </a:r>
            <a:endParaRPr lang="ar-KW" sz="1500" dirty="0">
              <a:solidFill>
                <a:schemeClr val="tx2"/>
              </a:solidFill>
              <a:latin typeface="Calibri" pitchFamily="34" charset="0"/>
              <a:cs typeface="mohammad bold art 1" pitchFamily="2" charset="-78"/>
            </a:endParaRPr>
          </a:p>
          <a:p>
            <a:pPr marL="0" indent="0" algn="r" rtl="1" fontAlgn="base">
              <a:spcBef>
                <a:spcPct val="0"/>
              </a:spcBef>
              <a:spcAft>
                <a:spcPts val="600"/>
              </a:spcAft>
              <a:buNone/>
            </a:pPr>
            <a:endParaRPr lang="ar-KW" sz="1500" dirty="0">
              <a:solidFill>
                <a:schemeClr val="tx2"/>
              </a:solidFill>
              <a:latin typeface="Calibri" pitchFamily="34" charset="0"/>
            </a:endParaRPr>
          </a:p>
          <a:p>
            <a:pPr marL="0" indent="0" algn="r" rtl="1" fontAlgn="base">
              <a:spcBef>
                <a:spcPct val="0"/>
              </a:spcBef>
              <a:spcAft>
                <a:spcPts val="600"/>
              </a:spcAft>
              <a:buNone/>
            </a:pPr>
            <a:endParaRPr lang="ar-KW" sz="1500" dirty="0">
              <a:solidFill>
                <a:schemeClr val="tx2"/>
              </a:solidFill>
              <a:latin typeface="Calibri" pitchFamily="34" charset="0"/>
            </a:endParaRPr>
          </a:p>
        </p:txBody>
      </p:sp>
      <p:sp>
        <p:nvSpPr>
          <p:cNvPr id="4" name="Slide Number Placeholder 3"/>
          <p:cNvSpPr>
            <a:spLocks noGrp="1"/>
          </p:cNvSpPr>
          <p:nvPr>
            <p:ph type="sldNum" sz="quarter" idx="12"/>
          </p:nvPr>
        </p:nvSpPr>
        <p:spPr/>
        <p:txBody>
          <a:bodyPr/>
          <a:lstStyle/>
          <a:p>
            <a:fld id="{2E51A151-84BD-4E71-B744-C440629F458B}" type="slidenum">
              <a:rPr lang="en-US" smtClean="0"/>
              <a:pPr/>
              <a:t>11</a:t>
            </a:fld>
            <a:endParaRPr lang="en-US" dirty="0"/>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44266" y="354360"/>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057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5087890"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
        <p:nvSpPr>
          <p:cNvPr id="8" name="Title 1"/>
          <p:cNvSpPr txBox="1">
            <a:spLocks/>
          </p:cNvSpPr>
          <p:nvPr/>
        </p:nvSpPr>
        <p:spPr>
          <a:xfrm>
            <a:off x="4333877" y="208134"/>
            <a:ext cx="5876925" cy="114300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just" rtl="1" fontAlgn="base">
              <a:lnSpc>
                <a:spcPct val="100000"/>
              </a:lnSpc>
              <a:spcAft>
                <a:spcPts val="600"/>
              </a:spcAft>
            </a:pPr>
            <a:r>
              <a:rPr lang="ar-YE" sz="3200" b="1" dirty="0">
                <a:solidFill>
                  <a:schemeClr val="tx2"/>
                </a:solidFill>
                <a:latin typeface="Calibri" pitchFamily="34" charset="0"/>
                <a:cs typeface="mohammad bold art 1" pitchFamily="2" charset="-78"/>
              </a:rPr>
              <a:t>إدراج</a:t>
            </a:r>
            <a:r>
              <a:rPr lang="ar-KW" sz="3200" b="1" dirty="0">
                <a:solidFill>
                  <a:schemeClr val="tx2"/>
                </a:solidFill>
                <a:latin typeface="Calibri" pitchFamily="34" charset="0"/>
                <a:cs typeface="mohammad bold art 1" pitchFamily="2" charset="-78"/>
              </a:rPr>
              <a:t> أسهم شركات مساهمة</a:t>
            </a:r>
          </a:p>
        </p:txBody>
      </p:sp>
    </p:spTree>
    <p:extLst>
      <p:ext uri="{BB962C8B-B14F-4D97-AF65-F5344CB8AC3E}">
        <p14:creationId xmlns:p14="http://schemas.microsoft.com/office/powerpoint/2010/main" val="208917169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057400" y="1268760"/>
            <a:ext cx="8229600" cy="4659695"/>
          </a:xfrm>
        </p:spPr>
        <p:txBody>
          <a:bodyPr>
            <a:noAutofit/>
          </a:bodyPr>
          <a:lstStyle/>
          <a:p>
            <a:pPr marL="0" indent="0" algn="just" rtl="1" fontAlgn="base">
              <a:spcBef>
                <a:spcPct val="0"/>
              </a:spcBef>
              <a:spcAft>
                <a:spcPts val="600"/>
              </a:spcAft>
              <a:buNone/>
            </a:pPr>
            <a:r>
              <a:rPr lang="ar-KW" sz="1800" b="1" u="sng" dirty="0">
                <a:solidFill>
                  <a:schemeClr val="tx2"/>
                </a:solidFill>
                <a:latin typeface="Sakkal Majalla" pitchFamily="2" charset="-78"/>
                <a:cs typeface="mohammad bold art 1" pitchFamily="2" charset="-78"/>
              </a:rPr>
              <a:t>يتبع...إدراج أسهم شركات المساهمة الكويتية العامة في السوق الرئيسي </a:t>
            </a:r>
            <a:endParaRPr lang="ar-KW" sz="1800" u="sng" dirty="0">
              <a:solidFill>
                <a:schemeClr val="tx2"/>
              </a:solidFill>
              <a:latin typeface="Calibri" pitchFamily="34" charset="0"/>
              <a:cs typeface="mohammad bold art 1" pitchFamily="2" charset="-78"/>
            </a:endParaRPr>
          </a:p>
          <a:p>
            <a:pPr marL="0" indent="0" algn="just" rtl="1" fontAlgn="base">
              <a:spcBef>
                <a:spcPct val="0"/>
              </a:spcBef>
              <a:spcAft>
                <a:spcPts val="600"/>
              </a:spcAft>
              <a:buNone/>
            </a:pPr>
            <a:endParaRPr lang="ar-KW" sz="1500" dirty="0" smtClean="0">
              <a:solidFill>
                <a:schemeClr val="tx2"/>
              </a:solidFill>
              <a:latin typeface="Calibri" pitchFamily="34" charset="0"/>
              <a:cs typeface="mohammad bold art 1" pitchFamily="2" charset="-78"/>
            </a:endParaRPr>
          </a:p>
          <a:p>
            <a:pPr algn="just" rtl="1" fontAlgn="base">
              <a:spcBef>
                <a:spcPct val="0"/>
              </a:spcBef>
              <a:spcAft>
                <a:spcPts val="600"/>
              </a:spcAft>
              <a:buFont typeface="Wingdings" panose="05000000000000000000" pitchFamily="2" charset="2"/>
              <a:buChar char="§"/>
            </a:pPr>
            <a:r>
              <a:rPr lang="ar-KW" sz="1500" b="1" dirty="0" smtClean="0">
                <a:solidFill>
                  <a:schemeClr val="tx2"/>
                </a:solidFill>
                <a:latin typeface="Calibri" pitchFamily="34" charset="0"/>
                <a:cs typeface="mohammad bold art 1" pitchFamily="2" charset="-78"/>
              </a:rPr>
              <a:t>يقدم </a:t>
            </a:r>
            <a:r>
              <a:rPr lang="ar-YE" sz="1500" b="1" dirty="0" smtClean="0">
                <a:solidFill>
                  <a:schemeClr val="tx2"/>
                </a:solidFill>
                <a:latin typeface="Calibri" pitchFamily="34" charset="0"/>
                <a:cs typeface="mohammad bold art 1" pitchFamily="2" charset="-78"/>
              </a:rPr>
              <a:t>طلب </a:t>
            </a:r>
            <a:r>
              <a:rPr lang="ar-YE" sz="1500" b="1" dirty="0">
                <a:solidFill>
                  <a:schemeClr val="tx2"/>
                </a:solidFill>
                <a:latin typeface="Calibri" pitchFamily="34" charset="0"/>
                <a:cs typeface="mohammad bold art 1" pitchFamily="2" charset="-78"/>
              </a:rPr>
              <a:t>الإدراج إلى الهيئة على النموذج المعد لذلك مرفقاً به المستندات التالية</a:t>
            </a:r>
            <a:r>
              <a:rPr lang="ar-YE" sz="1500" b="1" dirty="0" smtClean="0">
                <a:solidFill>
                  <a:schemeClr val="tx2"/>
                </a:solidFill>
                <a:latin typeface="Calibri" pitchFamily="34" charset="0"/>
                <a:cs typeface="mohammad bold art 1" pitchFamily="2" charset="-78"/>
              </a:rPr>
              <a:t>:</a:t>
            </a:r>
            <a:endParaRPr lang="ar-KW" sz="1500" b="1" dirty="0">
              <a:solidFill>
                <a:schemeClr val="tx2"/>
              </a:solidFill>
              <a:latin typeface="Calibri" pitchFamily="34" charset="0"/>
              <a:cs typeface="mohammad bold art 1" pitchFamily="2" charset="-78"/>
            </a:endParaRPr>
          </a:p>
          <a:p>
            <a:pPr marL="0" indent="0" algn="just" rtl="1" fontAlgn="base">
              <a:lnSpc>
                <a:spcPct val="50000"/>
              </a:lnSpc>
              <a:spcBef>
                <a:spcPct val="0"/>
              </a:spcBef>
              <a:spcAft>
                <a:spcPts val="600"/>
              </a:spcAft>
              <a:buNone/>
            </a:pPr>
            <a:endParaRPr lang="ar-YE" sz="1500" dirty="0">
              <a:solidFill>
                <a:schemeClr val="tx2"/>
              </a:solidFill>
              <a:latin typeface="Calibri" pitchFamily="34" charset="0"/>
              <a:cs typeface="mohammad bold art 1" pitchFamily="2" charset="-78"/>
            </a:endParaRPr>
          </a:p>
          <a:p>
            <a:pPr marL="0" indent="0" algn="just" rtl="1" fontAlgn="base">
              <a:spcBef>
                <a:spcPct val="0"/>
              </a:spcBef>
              <a:spcAft>
                <a:spcPts val="600"/>
              </a:spcAft>
              <a:buAutoNum type="arabicPeriod"/>
            </a:pPr>
            <a:r>
              <a:rPr lang="ar-KW" sz="1500" dirty="0" smtClean="0">
                <a:solidFill>
                  <a:schemeClr val="tx2"/>
                </a:solidFill>
                <a:latin typeface="Calibri" pitchFamily="34" charset="0"/>
                <a:cs typeface="mohammad bold art 1" pitchFamily="2" charset="-78"/>
              </a:rPr>
              <a:t> كتاب </a:t>
            </a:r>
            <a:r>
              <a:rPr lang="ar-KW" sz="1500" dirty="0">
                <a:solidFill>
                  <a:schemeClr val="tx2"/>
                </a:solidFill>
                <a:latin typeface="Calibri" pitchFamily="34" charset="0"/>
                <a:cs typeface="mohammad bold art 1" pitchFamily="2" charset="-78"/>
              </a:rPr>
              <a:t>تفويض من الشركة إلى مستشار الإدراج لمتابعة إدراج أسهم الشركة في البورصة</a:t>
            </a:r>
            <a:r>
              <a:rPr lang="ar-KW" sz="1500" dirty="0" smtClean="0">
                <a:solidFill>
                  <a:schemeClr val="tx2"/>
                </a:solidFill>
                <a:latin typeface="Calibri" pitchFamily="34" charset="0"/>
                <a:cs typeface="mohammad bold art 1" pitchFamily="2" charset="-78"/>
              </a:rPr>
              <a:t>.</a:t>
            </a:r>
          </a:p>
          <a:p>
            <a:pPr marL="0" indent="0" algn="just" rtl="1" fontAlgn="base">
              <a:lnSpc>
                <a:spcPct val="50000"/>
              </a:lnSpc>
              <a:spcBef>
                <a:spcPct val="0"/>
              </a:spcBef>
              <a:spcAft>
                <a:spcPts val="600"/>
              </a:spcAft>
              <a:buNone/>
            </a:pPr>
            <a:endParaRPr lang="ar-KW" sz="1500" dirty="0">
              <a:solidFill>
                <a:schemeClr val="tx2"/>
              </a:solidFill>
              <a:latin typeface="Calibri" pitchFamily="34" charset="0"/>
              <a:cs typeface="mohammad bold art 1" pitchFamily="2" charset="-78"/>
            </a:endParaRPr>
          </a:p>
          <a:p>
            <a:pPr marL="0" indent="0" algn="just" rtl="1" fontAlgn="base">
              <a:spcBef>
                <a:spcPct val="0"/>
              </a:spcBef>
              <a:spcAft>
                <a:spcPts val="600"/>
              </a:spcAft>
              <a:buNone/>
            </a:pPr>
            <a:r>
              <a:rPr lang="ar-KW" sz="1500" dirty="0" smtClean="0">
                <a:solidFill>
                  <a:schemeClr val="tx2"/>
                </a:solidFill>
                <a:latin typeface="Calibri" pitchFamily="34" charset="0"/>
                <a:cs typeface="mohammad bold art 1" pitchFamily="2" charset="-78"/>
              </a:rPr>
              <a:t>2. البيانات </a:t>
            </a:r>
            <a:r>
              <a:rPr lang="ar-KW" sz="1500" dirty="0">
                <a:solidFill>
                  <a:schemeClr val="tx2"/>
                </a:solidFill>
                <a:latin typeface="Calibri" pitchFamily="34" charset="0"/>
                <a:cs typeface="mohammad bold art 1" pitchFamily="2" charset="-78"/>
              </a:rPr>
              <a:t>الأساسية والمالية للشركة على النحو التالي</a:t>
            </a:r>
            <a:r>
              <a:rPr lang="ar-KW" sz="1500" dirty="0" smtClean="0">
                <a:solidFill>
                  <a:schemeClr val="tx2"/>
                </a:solidFill>
                <a:latin typeface="Calibri" pitchFamily="34" charset="0"/>
                <a:cs typeface="mohammad bold art 1" pitchFamily="2" charset="-78"/>
              </a:rPr>
              <a:t>:</a:t>
            </a:r>
          </a:p>
          <a:p>
            <a:pPr marL="0" indent="0" algn="just" rtl="1" fontAlgn="base">
              <a:lnSpc>
                <a:spcPct val="50000"/>
              </a:lnSpc>
              <a:spcBef>
                <a:spcPct val="0"/>
              </a:spcBef>
              <a:spcAft>
                <a:spcPts val="600"/>
              </a:spcAft>
              <a:buNone/>
            </a:pPr>
            <a:endParaRPr lang="ar-KW" sz="1500" dirty="0">
              <a:solidFill>
                <a:schemeClr val="tx2"/>
              </a:solidFill>
              <a:latin typeface="Calibri" pitchFamily="34" charset="0"/>
              <a:cs typeface="mohammad bold art 1" pitchFamily="2" charset="-78"/>
            </a:endParaRPr>
          </a:p>
          <a:p>
            <a:pPr marL="457200" lvl="1" indent="0" algn="just" rtl="1" fontAlgn="base">
              <a:spcBef>
                <a:spcPct val="0"/>
              </a:spcBef>
              <a:spcAft>
                <a:spcPts val="600"/>
              </a:spcAft>
              <a:buNone/>
            </a:pPr>
            <a:r>
              <a:rPr lang="ar-KW" sz="1400" dirty="0">
                <a:solidFill>
                  <a:schemeClr val="tx2"/>
                </a:solidFill>
                <a:latin typeface="Calibri" pitchFamily="34" charset="0"/>
                <a:cs typeface="mohammad bold art 1" pitchFamily="2" charset="-78"/>
              </a:rPr>
              <a:t>أ</a:t>
            </a:r>
            <a:r>
              <a:rPr lang="ar-KW" sz="1400" dirty="0" smtClean="0">
                <a:solidFill>
                  <a:schemeClr val="tx2"/>
                </a:solidFill>
                <a:latin typeface="Calibri" pitchFamily="34" charset="0"/>
                <a:cs typeface="mohammad bold art 1" pitchFamily="2" charset="-78"/>
              </a:rPr>
              <a:t>. نسخة </a:t>
            </a:r>
            <a:r>
              <a:rPr lang="ar-KW" sz="1400" dirty="0">
                <a:solidFill>
                  <a:schemeClr val="tx2"/>
                </a:solidFill>
                <a:latin typeface="Calibri" pitchFamily="34" charset="0"/>
                <a:cs typeface="mohammad bold art 1" pitchFamily="2" charset="-78"/>
              </a:rPr>
              <a:t>من عقد الشركة مع نسخة من جميع التعديلات التي طرأت عليه منذ تأسيس الشركة وصورة من شهادة السجل التجاري.</a:t>
            </a:r>
          </a:p>
          <a:p>
            <a:pPr marL="457200" lvl="1" indent="0" algn="just" rtl="1" fontAlgn="base">
              <a:lnSpc>
                <a:spcPct val="100000"/>
              </a:lnSpc>
              <a:spcBef>
                <a:spcPct val="0"/>
              </a:spcBef>
              <a:spcAft>
                <a:spcPts val="600"/>
              </a:spcAft>
              <a:buNone/>
            </a:pPr>
            <a:r>
              <a:rPr lang="ar-KW" sz="1400" dirty="0">
                <a:solidFill>
                  <a:schemeClr val="tx2"/>
                </a:solidFill>
                <a:latin typeface="Calibri" pitchFamily="34" charset="0"/>
                <a:cs typeface="mohammad bold art 1" pitchFamily="2" charset="-78"/>
              </a:rPr>
              <a:t>ب</a:t>
            </a:r>
            <a:r>
              <a:rPr lang="ar-KW" sz="1400" dirty="0" smtClean="0">
                <a:solidFill>
                  <a:schemeClr val="tx2"/>
                </a:solidFill>
                <a:latin typeface="Calibri" pitchFamily="34" charset="0"/>
                <a:cs typeface="mohammad bold art 1" pitchFamily="2" charset="-78"/>
              </a:rPr>
              <a:t>. النسخة </a:t>
            </a:r>
            <a:r>
              <a:rPr lang="ar-KW" sz="1400" dirty="0">
                <a:solidFill>
                  <a:schemeClr val="tx2"/>
                </a:solidFill>
                <a:latin typeface="Calibri" pitchFamily="34" charset="0"/>
                <a:cs typeface="mohammad bold art 1" pitchFamily="2" charset="-78"/>
              </a:rPr>
              <a:t>الأصلية المعتمدة من البيانات المالية المدققة عن آخر سنة مالية قبل تقديم طلب الإدراج، وكذلك أحدث البيانات المالية المرحلية المدققة إذا انقضت  ثلاثة أشهر من انتهاء السنة المالية للشركة.</a:t>
            </a:r>
          </a:p>
          <a:p>
            <a:pPr marL="457200" lvl="1" indent="0" algn="just" rtl="1" fontAlgn="base">
              <a:spcBef>
                <a:spcPct val="0"/>
              </a:spcBef>
              <a:spcAft>
                <a:spcPts val="600"/>
              </a:spcAft>
              <a:buNone/>
            </a:pPr>
            <a:r>
              <a:rPr lang="ar-KW" sz="1400" dirty="0">
                <a:solidFill>
                  <a:schemeClr val="tx2"/>
                </a:solidFill>
                <a:latin typeface="Calibri" pitchFamily="34" charset="0"/>
                <a:cs typeface="mohammad bold art 1" pitchFamily="2" charset="-78"/>
              </a:rPr>
              <a:t>ج</a:t>
            </a:r>
            <a:r>
              <a:rPr lang="ar-KW" sz="1400" dirty="0" smtClean="0">
                <a:solidFill>
                  <a:schemeClr val="tx2"/>
                </a:solidFill>
                <a:latin typeface="Calibri" pitchFamily="34" charset="0"/>
                <a:cs typeface="mohammad bold art 1" pitchFamily="2" charset="-78"/>
              </a:rPr>
              <a:t>. قائمة </a:t>
            </a:r>
            <a:r>
              <a:rPr lang="ar-KW" sz="1400" dirty="0">
                <a:solidFill>
                  <a:schemeClr val="tx2"/>
                </a:solidFill>
                <a:latin typeface="Calibri" pitchFamily="34" charset="0"/>
                <a:cs typeface="mohammad bold art 1" pitchFamily="2" charset="-78"/>
              </a:rPr>
              <a:t>بأسماء أعضاء مجلس الإدارة.</a:t>
            </a:r>
          </a:p>
          <a:p>
            <a:pPr marL="457200" lvl="1" indent="0" algn="just" rtl="1" fontAlgn="base">
              <a:spcBef>
                <a:spcPct val="0"/>
              </a:spcBef>
              <a:spcAft>
                <a:spcPts val="600"/>
              </a:spcAft>
              <a:buNone/>
            </a:pPr>
            <a:r>
              <a:rPr lang="ar-KW" sz="1400" dirty="0">
                <a:solidFill>
                  <a:schemeClr val="tx2"/>
                </a:solidFill>
                <a:latin typeface="Calibri" pitchFamily="34" charset="0"/>
                <a:cs typeface="mohammad bold art 1" pitchFamily="2" charset="-78"/>
              </a:rPr>
              <a:t>د</a:t>
            </a:r>
            <a:r>
              <a:rPr lang="ar-KW" sz="1400" dirty="0" smtClean="0">
                <a:solidFill>
                  <a:schemeClr val="tx2"/>
                </a:solidFill>
                <a:latin typeface="Calibri" pitchFamily="34" charset="0"/>
                <a:cs typeface="mohammad bold art 1" pitchFamily="2" charset="-78"/>
              </a:rPr>
              <a:t>. قائمة </a:t>
            </a:r>
            <a:r>
              <a:rPr lang="ar-KW" sz="1400" dirty="0">
                <a:solidFill>
                  <a:schemeClr val="tx2"/>
                </a:solidFill>
                <a:latin typeface="Calibri" pitchFamily="34" charset="0"/>
                <a:cs typeface="mohammad bold art 1" pitchFamily="2" charset="-78"/>
              </a:rPr>
              <a:t>بأسماء المخولين بالتوقيع عن الشركة ونماذج التوقيع.</a:t>
            </a:r>
          </a:p>
          <a:p>
            <a:pPr marL="457200" lvl="1" indent="0" algn="just" rtl="1" fontAlgn="base">
              <a:spcBef>
                <a:spcPct val="0"/>
              </a:spcBef>
              <a:spcAft>
                <a:spcPts val="600"/>
              </a:spcAft>
              <a:buNone/>
            </a:pPr>
            <a:r>
              <a:rPr lang="ar-KW" sz="1400" dirty="0">
                <a:solidFill>
                  <a:schemeClr val="tx2"/>
                </a:solidFill>
                <a:latin typeface="Calibri" pitchFamily="34" charset="0"/>
                <a:cs typeface="mohammad bold art 1" pitchFamily="2" charset="-78"/>
              </a:rPr>
              <a:t>هـ</a:t>
            </a:r>
            <a:r>
              <a:rPr lang="ar-KW" sz="1400" dirty="0" smtClean="0">
                <a:solidFill>
                  <a:schemeClr val="tx2"/>
                </a:solidFill>
                <a:latin typeface="Calibri" pitchFamily="34" charset="0"/>
                <a:cs typeface="mohammad bold art 1" pitchFamily="2" charset="-78"/>
              </a:rPr>
              <a:t>. قائمة </a:t>
            </a:r>
            <a:r>
              <a:rPr lang="ar-KW" sz="1400" dirty="0">
                <a:solidFill>
                  <a:schemeClr val="tx2"/>
                </a:solidFill>
                <a:latin typeface="Calibri" pitchFamily="34" charset="0"/>
                <a:cs typeface="mohammad bold art 1" pitchFamily="2" charset="-78"/>
              </a:rPr>
              <a:t>بأسماء المستشارين ومراقبي الحسابات.</a:t>
            </a:r>
          </a:p>
          <a:p>
            <a:pPr marL="457200" lvl="1" indent="0" algn="just" rtl="1" fontAlgn="base">
              <a:spcBef>
                <a:spcPct val="0"/>
              </a:spcBef>
              <a:spcAft>
                <a:spcPts val="600"/>
              </a:spcAft>
              <a:buNone/>
            </a:pPr>
            <a:r>
              <a:rPr lang="ar-KW" sz="1400" dirty="0">
                <a:solidFill>
                  <a:schemeClr val="tx2"/>
                </a:solidFill>
                <a:latin typeface="Calibri" pitchFamily="34" charset="0"/>
                <a:cs typeface="mohammad bold art 1" pitchFamily="2" charset="-78"/>
              </a:rPr>
              <a:t>و</a:t>
            </a:r>
            <a:r>
              <a:rPr lang="ar-KW" sz="1400" dirty="0" smtClean="0">
                <a:solidFill>
                  <a:schemeClr val="tx2"/>
                </a:solidFill>
                <a:latin typeface="Calibri" pitchFamily="34" charset="0"/>
                <a:cs typeface="mohammad bold art 1" pitchFamily="2" charset="-78"/>
              </a:rPr>
              <a:t>. اسم </a:t>
            </a:r>
            <a:r>
              <a:rPr lang="ar-KW" sz="1400" dirty="0">
                <a:solidFill>
                  <a:schemeClr val="tx2"/>
                </a:solidFill>
                <a:latin typeface="Calibri" pitchFamily="34" charset="0"/>
                <a:cs typeface="mohammad bold art 1" pitchFamily="2" charset="-78"/>
              </a:rPr>
              <a:t>مستشار الإدراج</a:t>
            </a:r>
            <a:r>
              <a:rPr lang="ar-KW" sz="1400" dirty="0" smtClean="0">
                <a:solidFill>
                  <a:schemeClr val="tx2"/>
                </a:solidFill>
                <a:latin typeface="Calibri" pitchFamily="34" charset="0"/>
                <a:cs typeface="mohammad bold art 1" pitchFamily="2" charset="-78"/>
              </a:rPr>
              <a:t>.</a:t>
            </a:r>
          </a:p>
          <a:p>
            <a:pPr marL="457200" lvl="1" indent="0" algn="just" rtl="1" fontAlgn="base">
              <a:lnSpc>
                <a:spcPct val="50000"/>
              </a:lnSpc>
              <a:spcBef>
                <a:spcPct val="0"/>
              </a:spcBef>
              <a:spcAft>
                <a:spcPts val="600"/>
              </a:spcAft>
              <a:buNone/>
            </a:pPr>
            <a:endParaRPr lang="ar-KW" sz="1500" dirty="0">
              <a:solidFill>
                <a:schemeClr val="tx2"/>
              </a:solidFill>
              <a:latin typeface="Calibri" pitchFamily="34" charset="0"/>
              <a:cs typeface="mohammad bold art 1" pitchFamily="2" charset="-78"/>
            </a:endParaRPr>
          </a:p>
          <a:p>
            <a:pPr marL="0" indent="0" algn="just" rtl="1" fontAlgn="base">
              <a:spcBef>
                <a:spcPct val="0"/>
              </a:spcBef>
              <a:spcAft>
                <a:spcPts val="600"/>
              </a:spcAft>
              <a:buNone/>
            </a:pPr>
            <a:r>
              <a:rPr lang="ar-KW" sz="1500" dirty="0" smtClean="0">
                <a:solidFill>
                  <a:schemeClr val="tx2"/>
                </a:solidFill>
                <a:latin typeface="Calibri" pitchFamily="34" charset="0"/>
                <a:cs typeface="mohammad bold art 1" pitchFamily="2" charset="-78"/>
              </a:rPr>
              <a:t>3. محاضر </a:t>
            </a:r>
            <a:r>
              <a:rPr lang="ar-KW" sz="1500" dirty="0">
                <a:solidFill>
                  <a:schemeClr val="tx2"/>
                </a:solidFill>
                <a:latin typeface="Calibri" pitchFamily="34" charset="0"/>
                <a:cs typeface="mohammad bold art 1" pitchFamily="2" charset="-78"/>
              </a:rPr>
              <a:t>اجتماعات الجمعية العامة للشركة معتمدة من الجهات المختصة لآخر ثلاث سنوات، إن وجدت. </a:t>
            </a:r>
          </a:p>
          <a:p>
            <a:pPr marL="0" indent="0" algn="r" rtl="1" fontAlgn="base">
              <a:spcBef>
                <a:spcPct val="0"/>
              </a:spcBef>
              <a:spcAft>
                <a:spcPts val="600"/>
              </a:spcAft>
              <a:buNone/>
            </a:pPr>
            <a:endParaRPr lang="ar-KW" sz="1500" b="1" dirty="0">
              <a:solidFill>
                <a:schemeClr val="tx2"/>
              </a:solidFill>
              <a:latin typeface="Calibri" pitchFamily="34" charset="0"/>
              <a:cs typeface="mohammad bold art 1" pitchFamily="2" charset="-78"/>
            </a:endParaRPr>
          </a:p>
          <a:p>
            <a:pPr marL="0" indent="0" algn="r" rtl="1" fontAlgn="base">
              <a:spcBef>
                <a:spcPct val="0"/>
              </a:spcBef>
              <a:spcAft>
                <a:spcPts val="600"/>
              </a:spcAft>
              <a:buNone/>
            </a:pPr>
            <a:endParaRPr lang="ar-KW" sz="1500" dirty="0">
              <a:solidFill>
                <a:schemeClr val="tx2"/>
              </a:solidFill>
              <a:latin typeface="Calibri" pitchFamily="34" charset="0"/>
            </a:endParaRPr>
          </a:p>
          <a:p>
            <a:pPr marL="0" indent="0" algn="r" rtl="1" fontAlgn="base">
              <a:spcBef>
                <a:spcPct val="0"/>
              </a:spcBef>
              <a:spcAft>
                <a:spcPts val="600"/>
              </a:spcAft>
              <a:buNone/>
            </a:pPr>
            <a:endParaRPr lang="ar-KW" sz="1500" dirty="0">
              <a:solidFill>
                <a:schemeClr val="tx2"/>
              </a:solidFill>
              <a:latin typeface="Calibri" pitchFamily="34" charset="0"/>
            </a:endParaRPr>
          </a:p>
        </p:txBody>
      </p:sp>
      <p:sp>
        <p:nvSpPr>
          <p:cNvPr id="4" name="Slide Number Placeholder 3"/>
          <p:cNvSpPr>
            <a:spLocks noGrp="1"/>
          </p:cNvSpPr>
          <p:nvPr>
            <p:ph type="sldNum" sz="quarter" idx="12"/>
          </p:nvPr>
        </p:nvSpPr>
        <p:spPr/>
        <p:txBody>
          <a:bodyPr/>
          <a:lstStyle/>
          <a:p>
            <a:fld id="{2E51A151-84BD-4E71-B744-C440629F458B}" type="slidenum">
              <a:rPr lang="en-US" smtClean="0"/>
              <a:pPr/>
              <a:t>12</a:t>
            </a:fld>
            <a:endParaRPr lang="en-US" dirty="0"/>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10521" y="354360"/>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057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5316488" y="1077567"/>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
        <p:nvSpPr>
          <p:cNvPr id="8" name="Title 1"/>
          <p:cNvSpPr txBox="1">
            <a:spLocks/>
          </p:cNvSpPr>
          <p:nvPr/>
        </p:nvSpPr>
        <p:spPr>
          <a:xfrm>
            <a:off x="4333877" y="208134"/>
            <a:ext cx="5876925" cy="114300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just" rtl="1" fontAlgn="base">
              <a:lnSpc>
                <a:spcPct val="100000"/>
              </a:lnSpc>
              <a:spcAft>
                <a:spcPts val="600"/>
              </a:spcAft>
            </a:pPr>
            <a:r>
              <a:rPr lang="ar-YE" sz="3200" b="1" dirty="0">
                <a:solidFill>
                  <a:schemeClr val="tx2"/>
                </a:solidFill>
                <a:latin typeface="Calibri" pitchFamily="34" charset="0"/>
                <a:cs typeface="mohammad bold art 1" pitchFamily="2" charset="-78"/>
              </a:rPr>
              <a:t>إدراج</a:t>
            </a:r>
            <a:r>
              <a:rPr lang="ar-KW" sz="3200" b="1" dirty="0">
                <a:solidFill>
                  <a:schemeClr val="tx2"/>
                </a:solidFill>
                <a:latin typeface="Calibri" pitchFamily="34" charset="0"/>
                <a:cs typeface="mohammad bold art 1" pitchFamily="2" charset="-78"/>
              </a:rPr>
              <a:t> أسهم شركات مساهمة</a:t>
            </a:r>
          </a:p>
        </p:txBody>
      </p:sp>
    </p:spTree>
    <p:extLst>
      <p:ext uri="{BB962C8B-B14F-4D97-AF65-F5344CB8AC3E}">
        <p14:creationId xmlns:p14="http://schemas.microsoft.com/office/powerpoint/2010/main" val="35228556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878227" y="1402492"/>
            <a:ext cx="8180173" cy="4525963"/>
          </a:xfrm>
        </p:spPr>
        <p:txBody>
          <a:bodyPr>
            <a:noAutofit/>
          </a:bodyPr>
          <a:lstStyle/>
          <a:p>
            <a:pPr marL="0" indent="0" algn="just" rtl="1" fontAlgn="base">
              <a:spcBef>
                <a:spcPct val="0"/>
              </a:spcBef>
              <a:spcAft>
                <a:spcPts val="600"/>
              </a:spcAft>
              <a:buNone/>
            </a:pPr>
            <a:r>
              <a:rPr lang="ar-KW" sz="1800" b="1" u="sng" dirty="0">
                <a:solidFill>
                  <a:schemeClr val="tx2"/>
                </a:solidFill>
                <a:latin typeface="Sakkal Majalla" pitchFamily="2" charset="-78"/>
                <a:cs typeface="mohammad bold art 1" pitchFamily="2" charset="-78"/>
              </a:rPr>
              <a:t>يتبع...إدراج أسهم شركات المساهمة الكويتية العامة في السوق الرئيسي </a:t>
            </a:r>
            <a:endParaRPr lang="ar-KW" sz="1800" u="sng" dirty="0">
              <a:solidFill>
                <a:schemeClr val="tx2"/>
              </a:solidFill>
              <a:latin typeface="Calibri" pitchFamily="34" charset="0"/>
              <a:cs typeface="mohammad bold art 1" pitchFamily="2" charset="-78"/>
            </a:endParaRPr>
          </a:p>
          <a:p>
            <a:pPr marL="0" indent="0" algn="just" rtl="1" fontAlgn="base">
              <a:lnSpc>
                <a:spcPct val="50000"/>
              </a:lnSpc>
              <a:spcBef>
                <a:spcPct val="0"/>
              </a:spcBef>
              <a:spcAft>
                <a:spcPts val="600"/>
              </a:spcAft>
              <a:buNone/>
            </a:pPr>
            <a:endParaRPr lang="ar-KW" sz="1500" dirty="0">
              <a:solidFill>
                <a:schemeClr val="tx2"/>
              </a:solidFill>
              <a:latin typeface="Calibri" pitchFamily="34" charset="0"/>
              <a:cs typeface="mohammad bold art 1" pitchFamily="2" charset="-78"/>
            </a:endParaRPr>
          </a:p>
          <a:p>
            <a:pPr marL="0" indent="0" algn="r" rtl="1" fontAlgn="base">
              <a:lnSpc>
                <a:spcPct val="100000"/>
              </a:lnSpc>
              <a:spcBef>
                <a:spcPct val="0"/>
              </a:spcBef>
              <a:spcAft>
                <a:spcPts val="600"/>
              </a:spcAft>
              <a:buNone/>
            </a:pPr>
            <a:r>
              <a:rPr lang="ar-KW" sz="1500" dirty="0" smtClean="0">
                <a:solidFill>
                  <a:schemeClr val="tx2"/>
                </a:solidFill>
                <a:latin typeface="Calibri" pitchFamily="34" charset="0"/>
                <a:cs typeface="mohammad bold art 1" pitchFamily="2" charset="-78"/>
              </a:rPr>
              <a:t>4. </a:t>
            </a:r>
            <a:r>
              <a:rPr lang="ar-KW" sz="1500" dirty="0">
                <a:solidFill>
                  <a:schemeClr val="tx2"/>
                </a:solidFill>
                <a:latin typeface="Calibri" pitchFamily="34" charset="0"/>
                <a:cs typeface="mohammad bold art 1" pitchFamily="2" charset="-78"/>
              </a:rPr>
              <a:t>رأي قانوني من مكتب المستشار القانوني الخارجي للشركة عن القضايا أو مجموعة القضايا ذات الأثر الجوهري على المركز المالي للشركة سواء كانت مقامة من الشركة أو ضدها وشركاتها التابعة، وتفاصيل تلك القضايا وتقدير مبالغها إن </a:t>
            </a:r>
            <a:r>
              <a:rPr lang="ar-KW" sz="1500" dirty="0" smtClean="0">
                <a:solidFill>
                  <a:schemeClr val="tx2"/>
                </a:solidFill>
                <a:latin typeface="Calibri" pitchFamily="34" charset="0"/>
                <a:cs typeface="mohammad bold art 1" pitchFamily="2" charset="-78"/>
              </a:rPr>
              <a:t>أمكن</a:t>
            </a:r>
          </a:p>
          <a:p>
            <a:pPr marL="0" indent="0" algn="r" rtl="1" fontAlgn="base">
              <a:lnSpc>
                <a:spcPct val="50000"/>
              </a:lnSpc>
              <a:spcBef>
                <a:spcPct val="0"/>
              </a:spcBef>
              <a:spcAft>
                <a:spcPts val="600"/>
              </a:spcAft>
              <a:buNone/>
            </a:pPr>
            <a:endParaRPr lang="ar-KW" sz="1500" dirty="0" smtClean="0">
              <a:solidFill>
                <a:schemeClr val="tx2"/>
              </a:solidFill>
              <a:latin typeface="Calibri" pitchFamily="34" charset="0"/>
              <a:cs typeface="mohammad bold art 1" pitchFamily="2" charset="-78"/>
            </a:endParaRPr>
          </a:p>
          <a:p>
            <a:pPr marL="0" indent="0" algn="r" rtl="1" fontAlgn="base">
              <a:lnSpc>
                <a:spcPct val="100000"/>
              </a:lnSpc>
              <a:spcBef>
                <a:spcPct val="0"/>
              </a:spcBef>
              <a:spcAft>
                <a:spcPts val="600"/>
              </a:spcAft>
              <a:buNone/>
            </a:pPr>
            <a:r>
              <a:rPr lang="ar-KW" sz="1500" dirty="0" smtClean="0">
                <a:solidFill>
                  <a:schemeClr val="tx2"/>
                </a:solidFill>
                <a:latin typeface="Calibri" pitchFamily="34" charset="0"/>
                <a:cs typeface="mohammad bold art 1" pitchFamily="2" charset="-78"/>
              </a:rPr>
              <a:t>5. </a:t>
            </a:r>
            <a:r>
              <a:rPr lang="ar-KW" sz="1500" dirty="0">
                <a:solidFill>
                  <a:schemeClr val="tx2"/>
                </a:solidFill>
                <a:latin typeface="Calibri" pitchFamily="34" charset="0"/>
                <a:cs typeface="mohammad bold art 1" pitchFamily="2" charset="-78"/>
              </a:rPr>
              <a:t>نسخة عن سجل مساهمي الشركة صادر عن وكالة مقاصة</a:t>
            </a:r>
            <a:r>
              <a:rPr lang="ar-KW" sz="1500" dirty="0" smtClean="0">
                <a:solidFill>
                  <a:schemeClr val="tx2"/>
                </a:solidFill>
                <a:latin typeface="Calibri" pitchFamily="34" charset="0"/>
                <a:cs typeface="mohammad bold art 1" pitchFamily="2" charset="-78"/>
              </a:rPr>
              <a:t>.</a:t>
            </a:r>
          </a:p>
          <a:p>
            <a:pPr marL="0" indent="0" algn="r" rtl="1" fontAlgn="base">
              <a:lnSpc>
                <a:spcPct val="50000"/>
              </a:lnSpc>
              <a:spcBef>
                <a:spcPct val="0"/>
              </a:spcBef>
              <a:spcAft>
                <a:spcPts val="600"/>
              </a:spcAft>
              <a:buNone/>
            </a:pPr>
            <a:endParaRPr lang="ar-KW" sz="1500" dirty="0">
              <a:solidFill>
                <a:schemeClr val="tx2"/>
              </a:solidFill>
              <a:latin typeface="Calibri" pitchFamily="34" charset="0"/>
              <a:cs typeface="mohammad bold art 1" pitchFamily="2" charset="-78"/>
            </a:endParaRPr>
          </a:p>
          <a:p>
            <a:pPr marL="0" indent="0" algn="r" rtl="1" fontAlgn="base">
              <a:lnSpc>
                <a:spcPct val="100000"/>
              </a:lnSpc>
              <a:spcBef>
                <a:spcPct val="0"/>
              </a:spcBef>
              <a:spcAft>
                <a:spcPts val="600"/>
              </a:spcAft>
              <a:buNone/>
            </a:pPr>
            <a:r>
              <a:rPr lang="ar-KW" sz="1500" dirty="0">
                <a:solidFill>
                  <a:schemeClr val="tx2"/>
                </a:solidFill>
                <a:latin typeface="Calibri" pitchFamily="34" charset="0"/>
                <a:cs typeface="mohammad bold art 1" pitchFamily="2" charset="-78"/>
              </a:rPr>
              <a:t>6. تقرير تفصيلي بأصول الشركة من مراقب حساباتها يفيد بأن تلك الأصول قد تم تقييمها وفقاً للقواعد والمعايير المتعارف عليها، ويجوز للهيئة طلب نسخة من هذه التقييمات. </a:t>
            </a:r>
            <a:endParaRPr lang="ar-KW" sz="1500" dirty="0" smtClean="0">
              <a:solidFill>
                <a:schemeClr val="tx2"/>
              </a:solidFill>
              <a:latin typeface="Calibri" pitchFamily="34" charset="0"/>
              <a:cs typeface="mohammad bold art 1" pitchFamily="2" charset="-78"/>
            </a:endParaRPr>
          </a:p>
          <a:p>
            <a:pPr marL="0" indent="0" algn="r" rtl="1" fontAlgn="base">
              <a:lnSpc>
                <a:spcPct val="50000"/>
              </a:lnSpc>
              <a:spcBef>
                <a:spcPct val="0"/>
              </a:spcBef>
              <a:spcAft>
                <a:spcPts val="600"/>
              </a:spcAft>
              <a:buNone/>
            </a:pPr>
            <a:endParaRPr lang="ar-KW" sz="1500" dirty="0">
              <a:solidFill>
                <a:schemeClr val="tx2"/>
              </a:solidFill>
              <a:latin typeface="Calibri" pitchFamily="34" charset="0"/>
              <a:cs typeface="mohammad bold art 1" pitchFamily="2" charset="-78"/>
            </a:endParaRPr>
          </a:p>
          <a:p>
            <a:pPr marL="0" indent="0" algn="r" rtl="1" fontAlgn="base">
              <a:lnSpc>
                <a:spcPct val="100000"/>
              </a:lnSpc>
              <a:spcBef>
                <a:spcPct val="0"/>
              </a:spcBef>
              <a:spcAft>
                <a:spcPts val="600"/>
              </a:spcAft>
              <a:buNone/>
            </a:pPr>
            <a:r>
              <a:rPr lang="ar-KW" sz="1500" dirty="0">
                <a:solidFill>
                  <a:schemeClr val="tx2"/>
                </a:solidFill>
                <a:latin typeface="Calibri" pitchFamily="34" charset="0"/>
                <a:cs typeface="mohammad bold art 1" pitchFamily="2" charset="-78"/>
              </a:rPr>
              <a:t>7. تعهد من الشركة ومن أعضاء مجلس إدارتها وأعضاء الجهاز التنفيذي والمطلعين لديها بالالتزام بالقوانين واللوائح والقرارات المعمول بها في البورصة أو لدى الهيئة.</a:t>
            </a:r>
          </a:p>
          <a:p>
            <a:pPr marL="0" indent="0" algn="r" rtl="1" fontAlgn="base">
              <a:lnSpc>
                <a:spcPct val="50000"/>
              </a:lnSpc>
              <a:spcBef>
                <a:spcPct val="0"/>
              </a:spcBef>
              <a:spcAft>
                <a:spcPts val="600"/>
              </a:spcAft>
              <a:buNone/>
            </a:pPr>
            <a:endParaRPr lang="ar-KW" sz="1500" dirty="0" smtClean="0">
              <a:solidFill>
                <a:schemeClr val="tx2"/>
              </a:solidFill>
              <a:latin typeface="Calibri" pitchFamily="34" charset="0"/>
              <a:cs typeface="mohammad bold art 1" pitchFamily="2" charset="-78"/>
            </a:endParaRPr>
          </a:p>
          <a:p>
            <a:pPr marL="0" indent="0" algn="r" rtl="1" fontAlgn="base">
              <a:lnSpc>
                <a:spcPct val="100000"/>
              </a:lnSpc>
              <a:spcBef>
                <a:spcPct val="0"/>
              </a:spcBef>
              <a:spcAft>
                <a:spcPts val="600"/>
              </a:spcAft>
              <a:buNone/>
            </a:pPr>
            <a:r>
              <a:rPr lang="ar-KW" sz="1500" dirty="0" smtClean="0">
                <a:solidFill>
                  <a:schemeClr val="tx2"/>
                </a:solidFill>
                <a:latin typeface="Calibri" pitchFamily="34" charset="0"/>
                <a:cs typeface="mohammad bold art 1" pitchFamily="2" charset="-78"/>
              </a:rPr>
              <a:t>8.موافقة البنك المركزي للتقدم بطلب الإدراج، وذلك بالنسبة للوحدات الخاضعة لرقابة البنك المركزي.</a:t>
            </a:r>
          </a:p>
          <a:p>
            <a:pPr marL="0" indent="0" algn="r" rtl="1" fontAlgn="base">
              <a:lnSpc>
                <a:spcPct val="50000"/>
              </a:lnSpc>
              <a:spcBef>
                <a:spcPct val="0"/>
              </a:spcBef>
              <a:spcAft>
                <a:spcPts val="600"/>
              </a:spcAft>
              <a:buNone/>
            </a:pPr>
            <a:endParaRPr lang="ar-KW" sz="1500" dirty="0">
              <a:solidFill>
                <a:schemeClr val="tx2"/>
              </a:solidFill>
              <a:latin typeface="Calibri" pitchFamily="34" charset="0"/>
              <a:cs typeface="mohammad bold art 1" pitchFamily="2" charset="-78"/>
            </a:endParaRPr>
          </a:p>
          <a:p>
            <a:pPr marL="0" indent="0" algn="r" rtl="1" fontAlgn="base">
              <a:lnSpc>
                <a:spcPct val="100000"/>
              </a:lnSpc>
              <a:spcBef>
                <a:spcPct val="0"/>
              </a:spcBef>
              <a:spcAft>
                <a:spcPts val="600"/>
              </a:spcAft>
              <a:buNone/>
            </a:pPr>
            <a:r>
              <a:rPr lang="ar-KW" sz="1500" dirty="0">
                <a:solidFill>
                  <a:schemeClr val="tx2"/>
                </a:solidFill>
                <a:latin typeface="Calibri" pitchFamily="34" charset="0"/>
                <a:cs typeface="mohammad bold art 1" pitchFamily="2" charset="-78"/>
              </a:rPr>
              <a:t>9. إيصال دفع رسوم طلب الإدراج للهيئة</a:t>
            </a:r>
            <a:r>
              <a:rPr lang="ar-KW" sz="1500" dirty="0" smtClean="0">
                <a:solidFill>
                  <a:schemeClr val="tx2"/>
                </a:solidFill>
                <a:latin typeface="Calibri" pitchFamily="34" charset="0"/>
                <a:cs typeface="mohammad bold art 1" pitchFamily="2" charset="-78"/>
              </a:rPr>
              <a:t>.</a:t>
            </a:r>
          </a:p>
          <a:p>
            <a:pPr marL="0" indent="0" algn="r" rtl="1" fontAlgn="base">
              <a:lnSpc>
                <a:spcPct val="50000"/>
              </a:lnSpc>
              <a:spcBef>
                <a:spcPct val="0"/>
              </a:spcBef>
              <a:spcAft>
                <a:spcPts val="600"/>
              </a:spcAft>
              <a:buNone/>
            </a:pPr>
            <a:endParaRPr lang="ar-KW" sz="1500" dirty="0">
              <a:solidFill>
                <a:schemeClr val="tx2"/>
              </a:solidFill>
              <a:latin typeface="Calibri" pitchFamily="34" charset="0"/>
              <a:cs typeface="mohammad bold art 1" pitchFamily="2" charset="-78"/>
            </a:endParaRPr>
          </a:p>
          <a:p>
            <a:pPr marL="0" indent="0" algn="r" rtl="1" fontAlgn="base">
              <a:lnSpc>
                <a:spcPct val="100000"/>
              </a:lnSpc>
              <a:spcBef>
                <a:spcPct val="0"/>
              </a:spcBef>
              <a:spcAft>
                <a:spcPts val="600"/>
              </a:spcAft>
              <a:buNone/>
            </a:pPr>
            <a:r>
              <a:rPr lang="ar-KW" sz="1500" dirty="0">
                <a:solidFill>
                  <a:schemeClr val="tx2"/>
                </a:solidFill>
                <a:latin typeface="Calibri" pitchFamily="34" charset="0"/>
                <a:cs typeface="mohammad bold art 1" pitchFamily="2" charset="-78"/>
              </a:rPr>
              <a:t>10. أية مستندات أخرى تطلبها الهيئة.</a:t>
            </a:r>
          </a:p>
          <a:p>
            <a:pPr marL="0" indent="0" algn="r" rtl="1" fontAlgn="base">
              <a:lnSpc>
                <a:spcPct val="70000"/>
              </a:lnSpc>
              <a:spcBef>
                <a:spcPct val="0"/>
              </a:spcBef>
              <a:spcAft>
                <a:spcPts val="600"/>
              </a:spcAft>
              <a:buNone/>
            </a:pPr>
            <a:endParaRPr lang="ar-KW" sz="1500" b="1" dirty="0">
              <a:solidFill>
                <a:schemeClr val="tx2"/>
              </a:solidFill>
              <a:latin typeface="Calibri" pitchFamily="34" charset="0"/>
              <a:cs typeface="mohammad bold art 1" pitchFamily="2" charset="-78"/>
            </a:endParaRPr>
          </a:p>
          <a:p>
            <a:pPr marL="0" indent="0" algn="r" rtl="1" fontAlgn="base">
              <a:spcBef>
                <a:spcPct val="0"/>
              </a:spcBef>
              <a:spcAft>
                <a:spcPts val="600"/>
              </a:spcAft>
              <a:buNone/>
            </a:pPr>
            <a:endParaRPr lang="ar-KW" sz="1500" dirty="0">
              <a:solidFill>
                <a:schemeClr val="tx2"/>
              </a:solidFill>
              <a:latin typeface="Calibri" pitchFamily="34" charset="0"/>
            </a:endParaRPr>
          </a:p>
        </p:txBody>
      </p:sp>
      <p:sp>
        <p:nvSpPr>
          <p:cNvPr id="4" name="Slide Number Placeholder 3"/>
          <p:cNvSpPr>
            <a:spLocks noGrp="1"/>
          </p:cNvSpPr>
          <p:nvPr>
            <p:ph type="sldNum" sz="quarter" idx="12"/>
          </p:nvPr>
        </p:nvSpPr>
        <p:spPr/>
        <p:txBody>
          <a:bodyPr/>
          <a:lstStyle/>
          <a:p>
            <a:fld id="{2E51A151-84BD-4E71-B744-C440629F458B}" type="slidenum">
              <a:rPr lang="en-US" smtClean="0"/>
              <a:pPr/>
              <a:t>13</a:t>
            </a:fld>
            <a:endParaRPr lang="en-US" dirty="0"/>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10521" y="354360"/>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057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5087890"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
        <p:nvSpPr>
          <p:cNvPr id="8" name="Title 1"/>
          <p:cNvSpPr txBox="1">
            <a:spLocks/>
          </p:cNvSpPr>
          <p:nvPr/>
        </p:nvSpPr>
        <p:spPr>
          <a:xfrm>
            <a:off x="4333877" y="208134"/>
            <a:ext cx="5876925" cy="114300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just" rtl="1" fontAlgn="base">
              <a:lnSpc>
                <a:spcPct val="100000"/>
              </a:lnSpc>
              <a:spcAft>
                <a:spcPts val="600"/>
              </a:spcAft>
            </a:pPr>
            <a:r>
              <a:rPr lang="ar-YE" sz="3200" b="1" dirty="0">
                <a:solidFill>
                  <a:schemeClr val="tx2"/>
                </a:solidFill>
                <a:latin typeface="Calibri" pitchFamily="34" charset="0"/>
                <a:cs typeface="mohammad bold art 1" pitchFamily="2" charset="-78"/>
              </a:rPr>
              <a:t>إدراج</a:t>
            </a:r>
            <a:r>
              <a:rPr lang="ar-KW" sz="3200" b="1" dirty="0">
                <a:solidFill>
                  <a:schemeClr val="tx2"/>
                </a:solidFill>
                <a:latin typeface="Calibri" pitchFamily="34" charset="0"/>
                <a:cs typeface="mohammad bold art 1" pitchFamily="2" charset="-78"/>
              </a:rPr>
              <a:t> أسهم شركات مساهمة</a:t>
            </a:r>
          </a:p>
        </p:txBody>
      </p:sp>
    </p:spTree>
    <p:extLst>
      <p:ext uri="{BB962C8B-B14F-4D97-AF65-F5344CB8AC3E}">
        <p14:creationId xmlns:p14="http://schemas.microsoft.com/office/powerpoint/2010/main" val="404639461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981202" y="1202257"/>
            <a:ext cx="8077198" cy="4525963"/>
          </a:xfrm>
        </p:spPr>
        <p:txBody>
          <a:bodyPr>
            <a:noAutofit/>
          </a:bodyPr>
          <a:lstStyle/>
          <a:p>
            <a:pPr algn="r" rtl="1" fontAlgn="base">
              <a:spcBef>
                <a:spcPct val="0"/>
              </a:spcBef>
              <a:spcAft>
                <a:spcPts val="600"/>
              </a:spcAft>
            </a:pPr>
            <a:endParaRPr lang="ar-KW" sz="1600" b="1" dirty="0" smtClean="0">
              <a:solidFill>
                <a:schemeClr val="tx2"/>
              </a:solidFill>
              <a:latin typeface="Calibri" pitchFamily="34" charset="0"/>
              <a:cs typeface="mohammad bold art 1" pitchFamily="2" charset="-78"/>
            </a:endParaRPr>
          </a:p>
          <a:p>
            <a:pPr algn="just" rtl="1" fontAlgn="base">
              <a:lnSpc>
                <a:spcPct val="100000"/>
              </a:lnSpc>
              <a:spcBef>
                <a:spcPct val="0"/>
              </a:spcBef>
              <a:spcAft>
                <a:spcPts val="600"/>
              </a:spcAft>
              <a:buFont typeface="Wingdings" panose="05000000000000000000" pitchFamily="2" charset="2"/>
              <a:buChar char="Ø"/>
            </a:pPr>
            <a:endParaRPr lang="ar-KW" sz="1600" dirty="0" smtClean="0">
              <a:solidFill>
                <a:schemeClr val="tx2"/>
              </a:solidFill>
              <a:latin typeface="Calibri" pitchFamily="34" charset="0"/>
              <a:cs typeface="mohammad bold art 1" pitchFamily="2" charset="-78"/>
            </a:endParaRPr>
          </a:p>
          <a:p>
            <a:pPr algn="just" rtl="1" fontAlgn="base">
              <a:lnSpc>
                <a:spcPct val="100000"/>
              </a:lnSpc>
              <a:spcBef>
                <a:spcPct val="0"/>
              </a:spcBef>
              <a:spcAft>
                <a:spcPts val="600"/>
              </a:spcAft>
              <a:buFont typeface="Wingdings" panose="05000000000000000000" pitchFamily="2" charset="2"/>
              <a:buChar char="Ø"/>
            </a:pPr>
            <a:endParaRPr lang="ar-KW" sz="1600" dirty="0">
              <a:solidFill>
                <a:schemeClr val="tx2"/>
              </a:solidFill>
              <a:latin typeface="Calibri" pitchFamily="34" charset="0"/>
              <a:cs typeface="mohammad bold art 1" pitchFamily="2" charset="-78"/>
            </a:endParaRPr>
          </a:p>
          <a:p>
            <a:pPr algn="just" rtl="1" fontAlgn="base">
              <a:lnSpc>
                <a:spcPct val="100000"/>
              </a:lnSpc>
              <a:spcBef>
                <a:spcPct val="0"/>
              </a:spcBef>
              <a:spcAft>
                <a:spcPts val="600"/>
              </a:spcAft>
              <a:buFont typeface="Wingdings" panose="05000000000000000000" pitchFamily="2" charset="2"/>
              <a:buChar char="Ø"/>
            </a:pPr>
            <a:endParaRPr lang="ar-KW" sz="1600" dirty="0">
              <a:solidFill>
                <a:schemeClr val="tx2"/>
              </a:solidFill>
              <a:latin typeface="Calibri" pitchFamily="34" charset="0"/>
              <a:cs typeface="mohammad bold art 1" pitchFamily="2" charset="-78"/>
            </a:endParaRPr>
          </a:p>
          <a:p>
            <a:pPr algn="just" rtl="1" fontAlgn="base">
              <a:lnSpc>
                <a:spcPct val="100000"/>
              </a:lnSpc>
              <a:spcBef>
                <a:spcPct val="0"/>
              </a:spcBef>
              <a:spcAft>
                <a:spcPts val="600"/>
              </a:spcAft>
              <a:buFont typeface="Wingdings" panose="05000000000000000000" pitchFamily="2" charset="2"/>
              <a:buChar char="Ø"/>
            </a:pPr>
            <a:endParaRPr lang="ar-KW" sz="1600" dirty="0" smtClean="0">
              <a:solidFill>
                <a:schemeClr val="tx2"/>
              </a:solidFill>
              <a:latin typeface="Calibri" pitchFamily="34" charset="0"/>
              <a:cs typeface="mohammad bold art 1" pitchFamily="2" charset="-78"/>
            </a:endParaRPr>
          </a:p>
          <a:p>
            <a:pPr algn="just" rtl="1" fontAlgn="base">
              <a:lnSpc>
                <a:spcPct val="100000"/>
              </a:lnSpc>
              <a:spcBef>
                <a:spcPct val="0"/>
              </a:spcBef>
              <a:spcAft>
                <a:spcPts val="600"/>
              </a:spcAft>
              <a:buFont typeface="Wingdings" panose="05000000000000000000" pitchFamily="2" charset="2"/>
              <a:buChar char="Ø"/>
            </a:pPr>
            <a:r>
              <a:rPr lang="ar-YE" dirty="0">
                <a:solidFill>
                  <a:schemeClr val="tx2"/>
                </a:solidFill>
                <a:latin typeface="Calibri" pitchFamily="34" charset="0"/>
                <a:cs typeface="mohammad bold art 1" pitchFamily="2" charset="-78"/>
              </a:rPr>
              <a:t>إدراج</a:t>
            </a:r>
            <a:r>
              <a:rPr lang="ar-KW" dirty="0">
                <a:solidFill>
                  <a:schemeClr val="tx2"/>
                </a:solidFill>
                <a:latin typeface="Calibri" pitchFamily="34" charset="0"/>
                <a:cs typeface="mohammad bold art 1" pitchFamily="2" charset="-78"/>
              </a:rPr>
              <a:t> أسهم شركات </a:t>
            </a:r>
            <a:r>
              <a:rPr lang="ar-KW" dirty="0" smtClean="0">
                <a:solidFill>
                  <a:schemeClr val="tx2"/>
                </a:solidFill>
                <a:latin typeface="Calibri" pitchFamily="34" charset="0"/>
                <a:cs typeface="mohammad bold art 1" pitchFamily="2" charset="-78"/>
              </a:rPr>
              <a:t>مساهمة</a:t>
            </a:r>
          </a:p>
          <a:p>
            <a:pPr algn="just" rtl="1" fontAlgn="base">
              <a:lnSpc>
                <a:spcPct val="100000"/>
              </a:lnSpc>
              <a:spcBef>
                <a:spcPct val="0"/>
              </a:spcBef>
              <a:spcAft>
                <a:spcPts val="600"/>
              </a:spcAft>
              <a:buFont typeface="Wingdings" panose="05000000000000000000" pitchFamily="2" charset="2"/>
              <a:buChar char="Ø"/>
            </a:pPr>
            <a:endParaRPr lang="ar-KW" dirty="0" smtClean="0">
              <a:solidFill>
                <a:schemeClr val="tx2"/>
              </a:solidFill>
              <a:latin typeface="Calibri" pitchFamily="34" charset="0"/>
              <a:cs typeface="mohammad bold art 1" pitchFamily="2" charset="-78"/>
            </a:endParaRPr>
          </a:p>
          <a:p>
            <a:pPr marL="742950" lvl="2" indent="-285750" algn="just" rtl="1" fontAlgn="base">
              <a:lnSpc>
                <a:spcPct val="100000"/>
              </a:lnSpc>
              <a:spcBef>
                <a:spcPct val="0"/>
              </a:spcBef>
              <a:spcAft>
                <a:spcPts val="600"/>
              </a:spcAft>
              <a:buFont typeface="Wingdings" panose="05000000000000000000" pitchFamily="2" charset="2"/>
              <a:buChar char="§"/>
            </a:pPr>
            <a:r>
              <a:rPr lang="ar-YE" dirty="0" smtClean="0">
                <a:solidFill>
                  <a:schemeClr val="tx2"/>
                </a:solidFill>
                <a:latin typeface="Calibri" pitchFamily="34" charset="0"/>
                <a:cs typeface="mohammad bold art 1" pitchFamily="2" charset="-78"/>
              </a:rPr>
              <a:t>إدراج </a:t>
            </a:r>
            <a:r>
              <a:rPr lang="ar-YE" dirty="0">
                <a:solidFill>
                  <a:schemeClr val="tx2"/>
                </a:solidFill>
                <a:latin typeface="Calibri" pitchFamily="34" charset="0"/>
                <a:cs typeface="mohammad bold art 1" pitchFamily="2" charset="-78"/>
              </a:rPr>
              <a:t>أسهم شركات المساهمة </a:t>
            </a:r>
            <a:r>
              <a:rPr lang="ar-YE" dirty="0" smtClean="0">
                <a:solidFill>
                  <a:schemeClr val="tx2"/>
                </a:solidFill>
                <a:latin typeface="Calibri" pitchFamily="34" charset="0"/>
                <a:cs typeface="mohammad bold art 1" pitchFamily="2" charset="-78"/>
              </a:rPr>
              <a:t>ال</a:t>
            </a:r>
            <a:r>
              <a:rPr lang="ar-KW" dirty="0" smtClean="0">
                <a:solidFill>
                  <a:schemeClr val="tx2"/>
                </a:solidFill>
                <a:latin typeface="Calibri" pitchFamily="34" charset="0"/>
                <a:cs typeface="mohammad bold art 1" pitchFamily="2" charset="-78"/>
              </a:rPr>
              <a:t>مقفلة</a:t>
            </a:r>
            <a:r>
              <a:rPr lang="ar-YE" dirty="0" smtClean="0">
                <a:solidFill>
                  <a:schemeClr val="tx2"/>
                </a:solidFill>
                <a:latin typeface="Calibri" pitchFamily="34" charset="0"/>
                <a:cs typeface="mohammad bold art 1" pitchFamily="2" charset="-78"/>
              </a:rPr>
              <a:t> </a:t>
            </a:r>
            <a:r>
              <a:rPr lang="ar-YE" dirty="0">
                <a:solidFill>
                  <a:schemeClr val="tx2"/>
                </a:solidFill>
                <a:latin typeface="Calibri" pitchFamily="34" charset="0"/>
                <a:cs typeface="mohammad bold art 1" pitchFamily="2" charset="-78"/>
              </a:rPr>
              <a:t>الكويتية في السوق الرئيسي</a:t>
            </a:r>
            <a:endParaRPr lang="ar-KW" dirty="0">
              <a:solidFill>
                <a:schemeClr val="tx2"/>
              </a:solidFill>
              <a:latin typeface="Calibri" pitchFamily="34" charset="0"/>
              <a:cs typeface="mohammad bold art 1" pitchFamily="2" charset="-78"/>
            </a:endParaRPr>
          </a:p>
          <a:p>
            <a:pPr algn="just" rtl="1" fontAlgn="base">
              <a:lnSpc>
                <a:spcPct val="100000"/>
              </a:lnSpc>
              <a:spcBef>
                <a:spcPct val="0"/>
              </a:spcBef>
              <a:spcAft>
                <a:spcPts val="600"/>
              </a:spcAft>
              <a:buFont typeface="Wingdings" panose="05000000000000000000" pitchFamily="2" charset="2"/>
              <a:buChar char="Ø"/>
            </a:pPr>
            <a:endParaRPr lang="ar-KW" dirty="0">
              <a:solidFill>
                <a:schemeClr val="tx2"/>
              </a:solidFill>
              <a:latin typeface="Calibri" pitchFamily="34" charset="0"/>
              <a:cs typeface="mohammad bold art 1" pitchFamily="2" charset="-78"/>
            </a:endParaRPr>
          </a:p>
          <a:p>
            <a:pPr marL="0" indent="0" algn="just" rtl="1" fontAlgn="base">
              <a:lnSpc>
                <a:spcPct val="100000"/>
              </a:lnSpc>
              <a:spcBef>
                <a:spcPct val="0"/>
              </a:spcBef>
              <a:spcAft>
                <a:spcPts val="600"/>
              </a:spcAft>
              <a:buNone/>
            </a:pPr>
            <a:endParaRPr lang="en-US" sz="1600" dirty="0" smtClean="0">
              <a:solidFill>
                <a:schemeClr val="tx2"/>
              </a:solidFill>
              <a:latin typeface="Calibri" pitchFamily="34" charset="0"/>
              <a:cs typeface="mohammad bold art 1" pitchFamily="2" charset="-78"/>
            </a:endParaRPr>
          </a:p>
          <a:p>
            <a:pPr marL="0" indent="0" algn="just" rtl="1" fontAlgn="base">
              <a:spcBef>
                <a:spcPct val="0"/>
              </a:spcBef>
              <a:spcAft>
                <a:spcPts val="600"/>
              </a:spcAft>
              <a:buNone/>
            </a:pPr>
            <a:endParaRPr lang="en-US" sz="1600" b="1" dirty="0" smtClean="0">
              <a:solidFill>
                <a:schemeClr val="tx2"/>
              </a:solidFill>
              <a:latin typeface="Calibri" pitchFamily="34" charset="0"/>
              <a:cs typeface="mohammad bold art 1" pitchFamily="2" charset="-78"/>
            </a:endParaRPr>
          </a:p>
          <a:p>
            <a:pPr marL="0" indent="0" algn="just" rtl="1" fontAlgn="base">
              <a:spcBef>
                <a:spcPct val="0"/>
              </a:spcBef>
              <a:spcAft>
                <a:spcPts val="600"/>
              </a:spcAft>
              <a:buNone/>
            </a:pPr>
            <a:endParaRPr lang="ar-KW" sz="1600" b="1" dirty="0">
              <a:solidFill>
                <a:schemeClr val="tx2"/>
              </a:solidFill>
              <a:latin typeface="Calibri" pitchFamily="34" charset="0"/>
              <a:cs typeface="mohammad bold art 1" pitchFamily="2" charset="-78"/>
            </a:endParaRPr>
          </a:p>
          <a:p>
            <a:pPr algn="r" rtl="1" fontAlgn="base">
              <a:spcBef>
                <a:spcPct val="0"/>
              </a:spcBef>
              <a:spcAft>
                <a:spcPts val="600"/>
              </a:spcAft>
            </a:pPr>
            <a:endParaRPr lang="ar-KW" sz="1600" b="1" dirty="0">
              <a:solidFill>
                <a:schemeClr val="tx2"/>
              </a:solidFill>
              <a:latin typeface="Calibri" pitchFamily="34" charset="0"/>
              <a:cs typeface="mohammad bold art 1" pitchFamily="2" charset="-78"/>
            </a:endParaRPr>
          </a:p>
          <a:p>
            <a:pPr marL="0" indent="0" algn="just" rtl="1" fontAlgn="base">
              <a:spcBef>
                <a:spcPct val="0"/>
              </a:spcBef>
              <a:spcAft>
                <a:spcPts val="600"/>
              </a:spcAft>
              <a:buNone/>
            </a:pPr>
            <a:endParaRPr lang="ar-KW" sz="1600" dirty="0" smtClean="0">
              <a:solidFill>
                <a:schemeClr val="tx2"/>
              </a:solidFill>
              <a:latin typeface="Calibri" pitchFamily="34" charset="0"/>
              <a:cs typeface="mohammad bold art 1" pitchFamily="2" charset="-78"/>
            </a:endParaRPr>
          </a:p>
        </p:txBody>
      </p:sp>
      <p:sp>
        <p:nvSpPr>
          <p:cNvPr id="4" name="Slide Number Placeholder 3"/>
          <p:cNvSpPr>
            <a:spLocks noGrp="1"/>
          </p:cNvSpPr>
          <p:nvPr>
            <p:ph type="sldNum" sz="quarter" idx="12"/>
          </p:nvPr>
        </p:nvSpPr>
        <p:spPr/>
        <p:txBody>
          <a:bodyPr/>
          <a:lstStyle/>
          <a:p>
            <a:fld id="{2E51A151-84BD-4E71-B744-C440629F458B}" type="slidenum">
              <a:rPr lang="en-US" smtClean="0"/>
              <a:pPr/>
              <a:t>14</a:t>
            </a:fld>
            <a:endParaRPr lang="en-US" dirty="0"/>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916934" y="381001"/>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057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5087890"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943535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07971" y="274638"/>
            <a:ext cx="6702831" cy="1143000"/>
          </a:xfrm>
        </p:spPr>
        <p:txBody>
          <a:bodyPr>
            <a:normAutofit/>
          </a:bodyPr>
          <a:lstStyle/>
          <a:p>
            <a:pPr algn="r" rtl="1"/>
            <a:r>
              <a:rPr lang="en-US" sz="3000" b="1" dirty="0">
                <a:solidFill>
                  <a:schemeClr val="tx2"/>
                </a:solidFill>
                <a:latin typeface="Sakkal Majalla" pitchFamily="2" charset="-78"/>
                <a:cs typeface="mohammad bold art 1" pitchFamily="2" charset="-78"/>
              </a:rPr>
              <a:t> </a:t>
            </a:r>
            <a:endParaRPr lang="en-US" sz="1800" b="1" dirty="0">
              <a:solidFill>
                <a:schemeClr val="tx2"/>
              </a:solidFill>
              <a:latin typeface="Sakkal Majalla" pitchFamily="2" charset="-78"/>
              <a:cs typeface="mohammad bold art 1" pitchFamily="2" charset="-78"/>
            </a:endParaRPr>
          </a:p>
        </p:txBody>
      </p:sp>
      <p:sp>
        <p:nvSpPr>
          <p:cNvPr id="3" name="Content Placeholder 2"/>
          <p:cNvSpPr>
            <a:spLocks noGrp="1"/>
          </p:cNvSpPr>
          <p:nvPr>
            <p:ph idx="1"/>
          </p:nvPr>
        </p:nvSpPr>
        <p:spPr>
          <a:xfrm>
            <a:off x="2057400" y="1402492"/>
            <a:ext cx="8001000" cy="4525963"/>
          </a:xfrm>
        </p:spPr>
        <p:txBody>
          <a:bodyPr>
            <a:noAutofit/>
          </a:bodyPr>
          <a:lstStyle/>
          <a:p>
            <a:pPr marL="0" indent="0" algn="just" rtl="1" fontAlgn="base">
              <a:spcBef>
                <a:spcPct val="0"/>
              </a:spcBef>
              <a:spcAft>
                <a:spcPts val="600"/>
              </a:spcAft>
              <a:buNone/>
            </a:pPr>
            <a:r>
              <a:rPr lang="ar-KW" sz="1800" b="1" u="sng" dirty="0">
                <a:solidFill>
                  <a:schemeClr val="tx2"/>
                </a:solidFill>
                <a:latin typeface="Sakkal Majalla" pitchFamily="2" charset="-78"/>
                <a:cs typeface="mohammad bold art 1" pitchFamily="2" charset="-78"/>
              </a:rPr>
              <a:t>إدراج أسهم شركات المساهمة </a:t>
            </a:r>
            <a:r>
              <a:rPr lang="ar-KW" sz="1800" b="1" u="sng" dirty="0" smtClean="0">
                <a:solidFill>
                  <a:schemeClr val="tx2"/>
                </a:solidFill>
                <a:latin typeface="Sakkal Majalla" pitchFamily="2" charset="-78"/>
                <a:cs typeface="mohammad bold art 1" pitchFamily="2" charset="-78"/>
              </a:rPr>
              <a:t>المقفلة الكويتية في </a:t>
            </a:r>
            <a:r>
              <a:rPr lang="ar-KW" sz="1800" b="1" u="sng" dirty="0">
                <a:solidFill>
                  <a:schemeClr val="tx2"/>
                </a:solidFill>
                <a:latin typeface="Sakkal Majalla" pitchFamily="2" charset="-78"/>
                <a:cs typeface="mohammad bold art 1" pitchFamily="2" charset="-78"/>
              </a:rPr>
              <a:t>السوق الرئيسي </a:t>
            </a:r>
            <a:endParaRPr lang="ar-KW" sz="1800" u="sng" dirty="0">
              <a:solidFill>
                <a:schemeClr val="tx2"/>
              </a:solidFill>
              <a:latin typeface="Calibri" pitchFamily="34" charset="0"/>
              <a:cs typeface="mohammad bold art 1" pitchFamily="2" charset="-78"/>
            </a:endParaRPr>
          </a:p>
          <a:p>
            <a:pPr algn="just" rtl="1" fontAlgn="base">
              <a:lnSpc>
                <a:spcPct val="50000"/>
              </a:lnSpc>
              <a:spcBef>
                <a:spcPct val="0"/>
              </a:spcBef>
              <a:spcAft>
                <a:spcPts val="600"/>
              </a:spcAft>
              <a:buFont typeface="Wingdings" panose="05000000000000000000" pitchFamily="2" charset="2"/>
              <a:buChar char="§"/>
            </a:pPr>
            <a:endParaRPr lang="ar-KW" sz="1600" dirty="0" smtClean="0">
              <a:solidFill>
                <a:schemeClr val="tx2"/>
              </a:solidFill>
              <a:latin typeface="Calibri" pitchFamily="34" charset="0"/>
              <a:cs typeface="mohammad bold art 1" pitchFamily="2" charset="-78"/>
            </a:endParaRPr>
          </a:p>
          <a:p>
            <a:pPr algn="just" rtl="1" fontAlgn="base">
              <a:spcBef>
                <a:spcPct val="0"/>
              </a:spcBef>
              <a:spcAft>
                <a:spcPts val="600"/>
              </a:spcAft>
              <a:buFont typeface="Wingdings" panose="05000000000000000000" pitchFamily="2" charset="2"/>
              <a:buChar char="§"/>
            </a:pPr>
            <a:r>
              <a:rPr lang="ar-KW" sz="1500" b="1" dirty="0" smtClean="0">
                <a:solidFill>
                  <a:schemeClr val="tx2"/>
                </a:solidFill>
                <a:latin typeface="Calibri" pitchFamily="34" charset="0"/>
                <a:cs typeface="mohammad bold art 1" pitchFamily="2" charset="-78"/>
              </a:rPr>
              <a:t>يجب </a:t>
            </a:r>
            <a:r>
              <a:rPr lang="ar-KW" sz="1500" b="1" dirty="0">
                <a:solidFill>
                  <a:schemeClr val="tx2"/>
                </a:solidFill>
                <a:latin typeface="Calibri" pitchFamily="34" charset="0"/>
                <a:cs typeface="mohammad bold art 1" pitchFamily="2" charset="-78"/>
              </a:rPr>
              <a:t>على الشركة مقدمة طلب إدراج أسهمها في السوق الرئيسي أن تستوفي الشروط التالية:</a:t>
            </a:r>
          </a:p>
          <a:p>
            <a:pPr marL="0" indent="0" algn="just" rtl="1" fontAlgn="base">
              <a:lnSpc>
                <a:spcPct val="50000"/>
              </a:lnSpc>
              <a:spcBef>
                <a:spcPct val="0"/>
              </a:spcBef>
              <a:spcAft>
                <a:spcPts val="600"/>
              </a:spcAft>
              <a:buNone/>
            </a:pPr>
            <a:endParaRPr lang="ar-YE" sz="1500" b="1" dirty="0">
              <a:solidFill>
                <a:schemeClr val="tx2"/>
              </a:solidFill>
              <a:latin typeface="Calibri" pitchFamily="34" charset="0"/>
              <a:cs typeface="mohammad bold art 1" pitchFamily="2" charset="-78"/>
            </a:endParaRPr>
          </a:p>
          <a:p>
            <a:pPr marL="0" indent="0" algn="just" rtl="1" fontAlgn="base">
              <a:lnSpc>
                <a:spcPct val="100000"/>
              </a:lnSpc>
              <a:spcBef>
                <a:spcPct val="0"/>
              </a:spcBef>
              <a:spcAft>
                <a:spcPts val="600"/>
              </a:spcAft>
              <a:buNone/>
            </a:pPr>
            <a:r>
              <a:rPr lang="ar-KW" sz="1500" dirty="0" smtClean="0">
                <a:solidFill>
                  <a:schemeClr val="tx2"/>
                </a:solidFill>
                <a:latin typeface="Calibri" pitchFamily="34" charset="0"/>
                <a:cs typeface="mohammad bold art 1" pitchFamily="2" charset="-78"/>
              </a:rPr>
              <a:t>1. </a:t>
            </a:r>
            <a:r>
              <a:rPr lang="ar-YE" sz="1500" dirty="0" smtClean="0">
                <a:solidFill>
                  <a:schemeClr val="tx2"/>
                </a:solidFill>
                <a:latin typeface="Calibri" pitchFamily="34" charset="0"/>
                <a:cs typeface="mohammad bold art 1" pitchFamily="2" charset="-78"/>
              </a:rPr>
              <a:t>أن </a:t>
            </a:r>
            <a:r>
              <a:rPr lang="ar-YE" sz="1500" dirty="0">
                <a:solidFill>
                  <a:schemeClr val="tx2"/>
                </a:solidFill>
                <a:latin typeface="Calibri" pitchFamily="34" charset="0"/>
                <a:cs typeface="mohammad bold art 1" pitchFamily="2" charset="-78"/>
              </a:rPr>
              <a:t>يكون رأس مال الشركة المصدر مدفوعاً بالكامل، وألا يقل عن 10,000,000 دينار كويتي، وألا يقل إجمالي حقوق المساهمين إلى المتوسط المرجح لرأس المال المدفوع في السنتين الماليتين الأخيرتين عن 110 %، وذلك بناءً على البيانات المالية السنوية المدققة قبل تاريخ طلب الإدراج</a:t>
            </a:r>
            <a:r>
              <a:rPr lang="ar-YE" sz="1500" dirty="0" smtClean="0">
                <a:solidFill>
                  <a:schemeClr val="tx2"/>
                </a:solidFill>
                <a:latin typeface="Calibri" pitchFamily="34" charset="0"/>
                <a:cs typeface="mohammad bold art 1" pitchFamily="2" charset="-78"/>
              </a:rPr>
              <a:t>.</a:t>
            </a:r>
            <a:endParaRPr lang="ar-KW" sz="1500" dirty="0" smtClean="0">
              <a:solidFill>
                <a:schemeClr val="tx2"/>
              </a:solidFill>
              <a:latin typeface="Calibri" pitchFamily="34" charset="0"/>
              <a:cs typeface="mohammad bold art 1" pitchFamily="2" charset="-78"/>
            </a:endParaRPr>
          </a:p>
          <a:p>
            <a:pPr marL="0" indent="0" algn="just" rtl="1" fontAlgn="base">
              <a:lnSpc>
                <a:spcPct val="50000"/>
              </a:lnSpc>
              <a:spcBef>
                <a:spcPct val="0"/>
              </a:spcBef>
              <a:spcAft>
                <a:spcPts val="600"/>
              </a:spcAft>
              <a:buNone/>
            </a:pPr>
            <a:endParaRPr lang="ar-YE" sz="1500" dirty="0">
              <a:solidFill>
                <a:schemeClr val="tx2"/>
              </a:solidFill>
              <a:latin typeface="Calibri" pitchFamily="34" charset="0"/>
              <a:cs typeface="mohammad bold art 1" pitchFamily="2" charset="-78"/>
            </a:endParaRPr>
          </a:p>
          <a:p>
            <a:pPr marL="0" indent="0" algn="just" rtl="1" fontAlgn="base">
              <a:spcBef>
                <a:spcPct val="0"/>
              </a:spcBef>
              <a:spcAft>
                <a:spcPts val="600"/>
              </a:spcAft>
              <a:buNone/>
            </a:pPr>
            <a:r>
              <a:rPr lang="ar-YE" sz="1500" dirty="0" smtClean="0">
                <a:solidFill>
                  <a:schemeClr val="tx2"/>
                </a:solidFill>
                <a:latin typeface="Calibri" pitchFamily="34" charset="0"/>
                <a:cs typeface="mohammad bold art 1" pitchFamily="2" charset="-78"/>
              </a:rPr>
              <a:t>2. أن </a:t>
            </a:r>
            <a:r>
              <a:rPr lang="ar-YE" sz="1500" dirty="0">
                <a:solidFill>
                  <a:schemeClr val="tx2"/>
                </a:solidFill>
                <a:latin typeface="Calibri" pitchFamily="34" charset="0"/>
                <a:cs typeface="mohammad bold art 1" pitchFamily="2" charset="-78"/>
              </a:rPr>
              <a:t>تكون أسهم الشركة قابلة للتداول، وألا تكون هناك قيود مطلقة على انتقال ملكيتها</a:t>
            </a:r>
            <a:r>
              <a:rPr lang="ar-YE" sz="1500" dirty="0" smtClean="0">
                <a:solidFill>
                  <a:schemeClr val="tx2"/>
                </a:solidFill>
                <a:latin typeface="Calibri" pitchFamily="34" charset="0"/>
                <a:cs typeface="mohammad bold art 1" pitchFamily="2" charset="-78"/>
              </a:rPr>
              <a:t>.</a:t>
            </a:r>
            <a:endParaRPr lang="ar-KW" sz="1500" dirty="0" smtClean="0">
              <a:solidFill>
                <a:schemeClr val="tx2"/>
              </a:solidFill>
              <a:latin typeface="Calibri" pitchFamily="34" charset="0"/>
              <a:cs typeface="mohammad bold art 1" pitchFamily="2" charset="-78"/>
            </a:endParaRPr>
          </a:p>
          <a:p>
            <a:pPr marL="0" indent="0" algn="just" rtl="1" fontAlgn="base">
              <a:lnSpc>
                <a:spcPct val="50000"/>
              </a:lnSpc>
              <a:spcBef>
                <a:spcPct val="0"/>
              </a:spcBef>
              <a:spcAft>
                <a:spcPts val="600"/>
              </a:spcAft>
              <a:buNone/>
            </a:pPr>
            <a:endParaRPr lang="ar-YE" sz="1500" dirty="0">
              <a:solidFill>
                <a:schemeClr val="tx2"/>
              </a:solidFill>
              <a:latin typeface="Calibri" pitchFamily="34" charset="0"/>
              <a:cs typeface="mohammad bold art 1" pitchFamily="2" charset="-78"/>
            </a:endParaRPr>
          </a:p>
          <a:p>
            <a:pPr marL="0" indent="0" algn="just" rtl="1" fontAlgn="base">
              <a:spcBef>
                <a:spcPct val="0"/>
              </a:spcBef>
              <a:spcAft>
                <a:spcPts val="600"/>
              </a:spcAft>
              <a:buNone/>
            </a:pPr>
            <a:r>
              <a:rPr lang="ar-YE" sz="1500" dirty="0" smtClean="0">
                <a:solidFill>
                  <a:schemeClr val="tx2"/>
                </a:solidFill>
                <a:latin typeface="Calibri" pitchFamily="34" charset="0"/>
                <a:cs typeface="mohammad bold art 1" pitchFamily="2" charset="-78"/>
              </a:rPr>
              <a:t>3. أن </a:t>
            </a:r>
            <a:r>
              <a:rPr lang="ar-YE" sz="1500" dirty="0">
                <a:solidFill>
                  <a:schemeClr val="tx2"/>
                </a:solidFill>
                <a:latin typeface="Calibri" pitchFamily="34" charset="0"/>
                <a:cs typeface="mohammad bold art 1" pitchFamily="2" charset="-78"/>
              </a:rPr>
              <a:t>تكون الشركة قد حققت ربحاً صافياً في آخر سنتين ماليتين على الأقل، وألا يقل صافي ربح أي من السنتين عن 5 % من رأس المال المدفوع</a:t>
            </a:r>
            <a:r>
              <a:rPr lang="ar-YE" sz="1500" dirty="0" smtClean="0">
                <a:solidFill>
                  <a:schemeClr val="tx2"/>
                </a:solidFill>
                <a:latin typeface="Calibri" pitchFamily="34" charset="0"/>
                <a:cs typeface="mohammad bold art 1" pitchFamily="2" charset="-78"/>
              </a:rPr>
              <a:t>.</a:t>
            </a:r>
            <a:endParaRPr lang="ar-KW" sz="1500" dirty="0" smtClean="0">
              <a:solidFill>
                <a:schemeClr val="tx2"/>
              </a:solidFill>
              <a:latin typeface="Calibri" pitchFamily="34" charset="0"/>
              <a:cs typeface="mohammad bold art 1" pitchFamily="2" charset="-78"/>
            </a:endParaRPr>
          </a:p>
          <a:p>
            <a:pPr marL="0" indent="0" algn="just" rtl="1" fontAlgn="base">
              <a:lnSpc>
                <a:spcPct val="50000"/>
              </a:lnSpc>
              <a:spcBef>
                <a:spcPct val="0"/>
              </a:spcBef>
              <a:spcAft>
                <a:spcPts val="600"/>
              </a:spcAft>
              <a:buNone/>
            </a:pPr>
            <a:endParaRPr lang="ar-YE" sz="1500" dirty="0">
              <a:solidFill>
                <a:schemeClr val="tx2"/>
              </a:solidFill>
              <a:latin typeface="Calibri" pitchFamily="34" charset="0"/>
              <a:cs typeface="mohammad bold art 1" pitchFamily="2" charset="-78"/>
            </a:endParaRPr>
          </a:p>
          <a:p>
            <a:pPr marL="0" indent="0" algn="just" rtl="1" fontAlgn="base">
              <a:lnSpc>
                <a:spcPct val="100000"/>
              </a:lnSpc>
              <a:spcBef>
                <a:spcPct val="0"/>
              </a:spcBef>
              <a:spcAft>
                <a:spcPts val="600"/>
              </a:spcAft>
              <a:buNone/>
            </a:pPr>
            <a:r>
              <a:rPr lang="ar-YE" sz="1500" dirty="0" smtClean="0">
                <a:solidFill>
                  <a:schemeClr val="tx2"/>
                </a:solidFill>
                <a:latin typeface="Calibri" pitchFamily="34" charset="0"/>
                <a:cs typeface="mohammad bold art 1" pitchFamily="2" charset="-78"/>
              </a:rPr>
              <a:t>4. ألا </a:t>
            </a:r>
            <a:r>
              <a:rPr lang="ar-YE" sz="1500" dirty="0">
                <a:solidFill>
                  <a:schemeClr val="tx2"/>
                </a:solidFill>
                <a:latin typeface="Calibri" pitchFamily="34" charset="0"/>
                <a:cs typeface="mohammad bold art 1" pitchFamily="2" charset="-78"/>
              </a:rPr>
              <a:t>تقل نسبة الإيرادات الناتجة عن ممارسة الشركة لنشاط أو أكثر من  أنشطتها الرئيسية عن نسبة 75 % من إجمالي إيراداتها وذلك وفقاً للبيانات المالية المدققة لآخر سنتين ماليتين</a:t>
            </a:r>
            <a:r>
              <a:rPr lang="ar-YE" sz="1500" dirty="0" smtClean="0">
                <a:solidFill>
                  <a:schemeClr val="tx2"/>
                </a:solidFill>
                <a:latin typeface="Calibri" pitchFamily="34" charset="0"/>
                <a:cs typeface="mohammad bold art 1" pitchFamily="2" charset="-78"/>
              </a:rPr>
              <a:t>.</a:t>
            </a:r>
            <a:endParaRPr lang="ar-KW" sz="1500" dirty="0" smtClean="0">
              <a:solidFill>
                <a:schemeClr val="tx2"/>
              </a:solidFill>
              <a:latin typeface="Calibri" pitchFamily="34" charset="0"/>
              <a:cs typeface="mohammad bold art 1" pitchFamily="2" charset="-78"/>
            </a:endParaRPr>
          </a:p>
          <a:p>
            <a:pPr marL="0" indent="0" algn="just" rtl="1" fontAlgn="base">
              <a:lnSpc>
                <a:spcPct val="50000"/>
              </a:lnSpc>
              <a:spcBef>
                <a:spcPct val="0"/>
              </a:spcBef>
              <a:spcAft>
                <a:spcPts val="600"/>
              </a:spcAft>
              <a:buNone/>
            </a:pPr>
            <a:endParaRPr lang="ar-YE" sz="1500" dirty="0">
              <a:solidFill>
                <a:schemeClr val="tx2"/>
              </a:solidFill>
              <a:latin typeface="Calibri" pitchFamily="34" charset="0"/>
              <a:cs typeface="mohammad bold art 1" pitchFamily="2" charset="-78"/>
            </a:endParaRPr>
          </a:p>
          <a:p>
            <a:pPr marL="0" indent="0" algn="just" rtl="1" fontAlgn="base">
              <a:spcBef>
                <a:spcPct val="0"/>
              </a:spcBef>
              <a:spcAft>
                <a:spcPts val="600"/>
              </a:spcAft>
              <a:buNone/>
            </a:pPr>
            <a:r>
              <a:rPr lang="ar-YE" sz="1500" dirty="0" smtClean="0">
                <a:solidFill>
                  <a:schemeClr val="tx2"/>
                </a:solidFill>
                <a:latin typeface="Calibri" pitchFamily="34" charset="0"/>
                <a:cs typeface="mohammad bold art 1" pitchFamily="2" charset="-78"/>
              </a:rPr>
              <a:t>5. أن </a:t>
            </a:r>
            <a:r>
              <a:rPr lang="ar-YE" sz="1500" dirty="0">
                <a:solidFill>
                  <a:schemeClr val="tx2"/>
                </a:solidFill>
                <a:latin typeface="Calibri" pitchFamily="34" charset="0"/>
                <a:cs typeface="mohammad bold art 1" pitchFamily="2" charset="-78"/>
              </a:rPr>
              <a:t>يكون قد مضت على تأسيس الشركة مدة لا تقل عن ثلاث سنوات مالية كاملة، وصدرت عنها بيانات مالية سنوية معتمدة من الجمعية العامة عن آخر ثلاث سنوات سابقة على تقديم طلب الإدراج</a:t>
            </a:r>
            <a:r>
              <a:rPr lang="ar-YE" sz="1500" dirty="0" smtClean="0">
                <a:solidFill>
                  <a:schemeClr val="tx2"/>
                </a:solidFill>
                <a:latin typeface="Calibri" pitchFamily="34" charset="0"/>
                <a:cs typeface="mohammad bold art 1" pitchFamily="2" charset="-78"/>
              </a:rPr>
              <a:t>.</a:t>
            </a:r>
            <a:endParaRPr lang="ar-KW" sz="1500" dirty="0" smtClean="0">
              <a:solidFill>
                <a:schemeClr val="tx2"/>
              </a:solidFill>
              <a:latin typeface="Calibri" pitchFamily="34" charset="0"/>
              <a:cs typeface="mohammad bold art 1" pitchFamily="2" charset="-78"/>
            </a:endParaRPr>
          </a:p>
          <a:p>
            <a:pPr algn="r" rtl="1" fontAlgn="base">
              <a:spcBef>
                <a:spcPct val="0"/>
              </a:spcBef>
              <a:spcAft>
                <a:spcPts val="600"/>
              </a:spcAft>
            </a:pPr>
            <a:endParaRPr lang="ar-KW" sz="1600" b="1" dirty="0">
              <a:solidFill>
                <a:schemeClr val="tx2"/>
              </a:solidFill>
              <a:latin typeface="Calibri" pitchFamily="34" charset="0"/>
              <a:cs typeface="mohammad bold art 1" pitchFamily="2" charset="-78"/>
            </a:endParaRPr>
          </a:p>
          <a:p>
            <a:pPr marL="0" indent="0" algn="r" rtl="1" fontAlgn="base">
              <a:spcBef>
                <a:spcPct val="0"/>
              </a:spcBef>
              <a:spcAft>
                <a:spcPts val="600"/>
              </a:spcAft>
              <a:buNone/>
            </a:pPr>
            <a:endParaRPr lang="ar-KW" sz="1600" dirty="0">
              <a:solidFill>
                <a:schemeClr val="tx2"/>
              </a:solidFill>
              <a:latin typeface="Calibri" pitchFamily="34" charset="0"/>
            </a:endParaRPr>
          </a:p>
          <a:p>
            <a:pPr marL="0" indent="0" algn="r" rtl="1" fontAlgn="base">
              <a:spcBef>
                <a:spcPct val="0"/>
              </a:spcBef>
              <a:spcAft>
                <a:spcPts val="600"/>
              </a:spcAft>
              <a:buNone/>
            </a:pPr>
            <a:endParaRPr lang="ar-KW" sz="1600" dirty="0">
              <a:solidFill>
                <a:schemeClr val="tx2"/>
              </a:solidFill>
              <a:latin typeface="Calibri" pitchFamily="34" charset="0"/>
            </a:endParaRPr>
          </a:p>
        </p:txBody>
      </p:sp>
      <p:sp>
        <p:nvSpPr>
          <p:cNvPr id="4" name="Slide Number Placeholder 3"/>
          <p:cNvSpPr>
            <a:spLocks noGrp="1"/>
          </p:cNvSpPr>
          <p:nvPr>
            <p:ph type="sldNum" sz="quarter" idx="12"/>
          </p:nvPr>
        </p:nvSpPr>
        <p:spPr/>
        <p:txBody>
          <a:bodyPr/>
          <a:lstStyle/>
          <a:p>
            <a:fld id="{2E51A151-84BD-4E71-B744-C440629F458B}" type="slidenum">
              <a:rPr lang="en-US" smtClean="0"/>
              <a:pPr/>
              <a:t>15</a:t>
            </a:fld>
            <a:endParaRPr lang="en-US" dirty="0"/>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89710" y="354360"/>
            <a:ext cx="2834640"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057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5087890"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
        <p:nvSpPr>
          <p:cNvPr id="12" name="Title 1"/>
          <p:cNvSpPr txBox="1">
            <a:spLocks/>
          </p:cNvSpPr>
          <p:nvPr/>
        </p:nvSpPr>
        <p:spPr>
          <a:xfrm>
            <a:off x="4333877" y="208134"/>
            <a:ext cx="5876925" cy="114300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just" rtl="1" fontAlgn="base">
              <a:lnSpc>
                <a:spcPct val="100000"/>
              </a:lnSpc>
              <a:spcAft>
                <a:spcPts val="600"/>
              </a:spcAft>
            </a:pPr>
            <a:r>
              <a:rPr lang="ar-YE" sz="3200" b="1" dirty="0">
                <a:solidFill>
                  <a:schemeClr val="tx2"/>
                </a:solidFill>
                <a:latin typeface="Calibri" pitchFamily="34" charset="0"/>
                <a:cs typeface="mohammad bold art 1" pitchFamily="2" charset="-78"/>
              </a:rPr>
              <a:t>إدراج</a:t>
            </a:r>
            <a:r>
              <a:rPr lang="ar-KW" sz="3200" b="1" dirty="0">
                <a:solidFill>
                  <a:schemeClr val="tx2"/>
                </a:solidFill>
                <a:latin typeface="Calibri" pitchFamily="34" charset="0"/>
                <a:cs typeface="mohammad bold art 1" pitchFamily="2" charset="-78"/>
              </a:rPr>
              <a:t> أسهم شركات مساهمة</a:t>
            </a:r>
          </a:p>
        </p:txBody>
      </p:sp>
    </p:spTree>
    <p:extLst>
      <p:ext uri="{BB962C8B-B14F-4D97-AF65-F5344CB8AC3E}">
        <p14:creationId xmlns:p14="http://schemas.microsoft.com/office/powerpoint/2010/main" val="177053373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057400" y="1385866"/>
            <a:ext cx="8001000" cy="4525963"/>
          </a:xfrm>
        </p:spPr>
        <p:txBody>
          <a:bodyPr>
            <a:noAutofit/>
          </a:bodyPr>
          <a:lstStyle/>
          <a:p>
            <a:pPr marL="0" indent="0" algn="just" rtl="1" fontAlgn="base">
              <a:spcBef>
                <a:spcPct val="0"/>
              </a:spcBef>
              <a:spcAft>
                <a:spcPts val="600"/>
              </a:spcAft>
              <a:buNone/>
            </a:pPr>
            <a:r>
              <a:rPr lang="ar-KW" sz="1800" b="1" u="sng" dirty="0" smtClean="0">
                <a:solidFill>
                  <a:schemeClr val="tx2"/>
                </a:solidFill>
                <a:latin typeface="Sakkal Majalla" pitchFamily="2" charset="-78"/>
                <a:cs typeface="mohammad bold art 1" pitchFamily="2" charset="-78"/>
              </a:rPr>
              <a:t>يتبع...إدراج </a:t>
            </a:r>
            <a:r>
              <a:rPr lang="ar-KW" sz="1800" b="1" u="sng" dirty="0">
                <a:solidFill>
                  <a:schemeClr val="tx2"/>
                </a:solidFill>
                <a:latin typeface="Sakkal Majalla" pitchFamily="2" charset="-78"/>
                <a:cs typeface="mohammad bold art 1" pitchFamily="2" charset="-78"/>
              </a:rPr>
              <a:t>أسهم شركات المساهمة المقفلة الكويتية </a:t>
            </a:r>
            <a:r>
              <a:rPr lang="ar-KW" sz="1800" b="1" u="sng" dirty="0" smtClean="0">
                <a:solidFill>
                  <a:schemeClr val="tx2"/>
                </a:solidFill>
                <a:latin typeface="Sakkal Majalla" pitchFamily="2" charset="-78"/>
                <a:cs typeface="mohammad bold art 1" pitchFamily="2" charset="-78"/>
              </a:rPr>
              <a:t>في </a:t>
            </a:r>
            <a:r>
              <a:rPr lang="ar-KW" sz="1800" b="1" u="sng" dirty="0">
                <a:solidFill>
                  <a:schemeClr val="tx2"/>
                </a:solidFill>
                <a:latin typeface="Sakkal Majalla" pitchFamily="2" charset="-78"/>
                <a:cs typeface="mohammad bold art 1" pitchFamily="2" charset="-78"/>
              </a:rPr>
              <a:t>السوق الرئيسي </a:t>
            </a:r>
            <a:endParaRPr lang="ar-KW" sz="1800" u="sng" dirty="0">
              <a:solidFill>
                <a:schemeClr val="tx2"/>
              </a:solidFill>
              <a:latin typeface="Calibri" pitchFamily="34" charset="0"/>
              <a:cs typeface="mohammad bold art 1" pitchFamily="2" charset="-78"/>
            </a:endParaRPr>
          </a:p>
          <a:p>
            <a:pPr marL="0" indent="0" algn="just" rtl="1" fontAlgn="base">
              <a:lnSpc>
                <a:spcPct val="50000"/>
              </a:lnSpc>
              <a:spcBef>
                <a:spcPct val="0"/>
              </a:spcBef>
              <a:spcAft>
                <a:spcPts val="600"/>
              </a:spcAft>
              <a:buNone/>
            </a:pPr>
            <a:endParaRPr lang="ar-YE" sz="1500" dirty="0">
              <a:solidFill>
                <a:schemeClr val="tx2"/>
              </a:solidFill>
              <a:latin typeface="Calibri" pitchFamily="34" charset="0"/>
              <a:cs typeface="mohammad bold art 1" pitchFamily="2" charset="-78"/>
            </a:endParaRPr>
          </a:p>
          <a:p>
            <a:pPr marL="0" indent="0" algn="just" rtl="1" fontAlgn="base">
              <a:spcBef>
                <a:spcPct val="0"/>
              </a:spcBef>
              <a:spcAft>
                <a:spcPts val="600"/>
              </a:spcAft>
              <a:buNone/>
            </a:pPr>
            <a:r>
              <a:rPr lang="ar-YE" sz="1500" dirty="0">
                <a:solidFill>
                  <a:schemeClr val="tx2"/>
                </a:solidFill>
                <a:latin typeface="Calibri" pitchFamily="34" charset="0"/>
                <a:cs typeface="mohammad bold art 1" pitchFamily="2" charset="-78"/>
              </a:rPr>
              <a:t>6. أن تكون الشركة مستمرةً في ممارسة غرض أو أكثر من أغراضها الرئيسية المنصوص عليها في عقد الشركة وذلك خلال آخر ثلاث سنوات مالية كاملة قبل تاريخ تقديم طلب الإدراج.</a:t>
            </a:r>
          </a:p>
          <a:p>
            <a:pPr marL="0" indent="0" algn="r" rtl="1" fontAlgn="base">
              <a:lnSpc>
                <a:spcPct val="50000"/>
              </a:lnSpc>
              <a:spcBef>
                <a:spcPct val="0"/>
              </a:spcBef>
              <a:spcAft>
                <a:spcPts val="600"/>
              </a:spcAft>
              <a:buNone/>
            </a:pPr>
            <a:endParaRPr lang="ar-KW" sz="1500" b="1" dirty="0">
              <a:solidFill>
                <a:schemeClr val="tx2"/>
              </a:solidFill>
              <a:latin typeface="Calibri" pitchFamily="34" charset="0"/>
              <a:cs typeface="mohammad bold art 1" pitchFamily="2" charset="-78"/>
            </a:endParaRPr>
          </a:p>
          <a:p>
            <a:pPr marL="0" indent="0" algn="r" rtl="1" fontAlgn="base">
              <a:spcBef>
                <a:spcPct val="0"/>
              </a:spcBef>
              <a:spcAft>
                <a:spcPts val="600"/>
              </a:spcAft>
              <a:buNone/>
            </a:pPr>
            <a:r>
              <a:rPr lang="ar-KW" sz="1500" dirty="0" smtClean="0">
                <a:solidFill>
                  <a:schemeClr val="tx2"/>
                </a:solidFill>
                <a:latin typeface="Calibri" pitchFamily="34" charset="0"/>
                <a:cs typeface="mohammad bold art 1" pitchFamily="2" charset="-78"/>
              </a:rPr>
              <a:t>7</a:t>
            </a:r>
            <a:r>
              <a:rPr lang="ar-YE" sz="1500" dirty="0" smtClean="0">
                <a:solidFill>
                  <a:schemeClr val="tx2"/>
                </a:solidFill>
                <a:latin typeface="Calibri" pitchFamily="34" charset="0"/>
                <a:cs typeface="mohammad bold art 1" pitchFamily="2" charset="-78"/>
              </a:rPr>
              <a:t>. الحصول </a:t>
            </a:r>
            <a:r>
              <a:rPr lang="ar-YE" sz="1500" dirty="0">
                <a:solidFill>
                  <a:schemeClr val="tx2"/>
                </a:solidFill>
                <a:latin typeface="Calibri" pitchFamily="34" charset="0"/>
                <a:cs typeface="mohammad bold art 1" pitchFamily="2" charset="-78"/>
              </a:rPr>
              <a:t>على موافقة الجمعية العامة العادية للشركة على إدراج أسهمها في البورصة، وألا يكون قد مضى على هذه الموافقة أكثر من اثنى عشر شهراً</a:t>
            </a:r>
            <a:r>
              <a:rPr lang="ar-YE" sz="1500" dirty="0" smtClean="0">
                <a:solidFill>
                  <a:schemeClr val="tx2"/>
                </a:solidFill>
                <a:latin typeface="Calibri" pitchFamily="34" charset="0"/>
                <a:cs typeface="mohammad bold art 1" pitchFamily="2" charset="-78"/>
              </a:rPr>
              <a:t>.</a:t>
            </a:r>
            <a:endParaRPr lang="ar-KW" sz="1500" dirty="0" smtClean="0">
              <a:solidFill>
                <a:schemeClr val="tx2"/>
              </a:solidFill>
              <a:latin typeface="Calibri" pitchFamily="34" charset="0"/>
              <a:cs typeface="mohammad bold art 1" pitchFamily="2" charset="-78"/>
            </a:endParaRPr>
          </a:p>
          <a:p>
            <a:pPr marL="0" indent="0" algn="r" rtl="1" fontAlgn="base">
              <a:lnSpc>
                <a:spcPct val="50000"/>
              </a:lnSpc>
              <a:spcBef>
                <a:spcPct val="0"/>
              </a:spcBef>
              <a:spcAft>
                <a:spcPts val="600"/>
              </a:spcAft>
              <a:buNone/>
            </a:pPr>
            <a:endParaRPr lang="ar-YE" sz="1500" dirty="0">
              <a:solidFill>
                <a:schemeClr val="tx2"/>
              </a:solidFill>
              <a:latin typeface="Calibri" pitchFamily="34" charset="0"/>
              <a:cs typeface="mohammad bold art 1" pitchFamily="2" charset="-78"/>
            </a:endParaRPr>
          </a:p>
          <a:p>
            <a:pPr marL="0" indent="0" algn="r" rtl="1" fontAlgn="base">
              <a:spcBef>
                <a:spcPct val="0"/>
              </a:spcBef>
              <a:spcAft>
                <a:spcPts val="600"/>
              </a:spcAft>
              <a:buNone/>
            </a:pPr>
            <a:r>
              <a:rPr lang="ar-YE" sz="1500" dirty="0" smtClean="0">
                <a:solidFill>
                  <a:schemeClr val="tx2"/>
                </a:solidFill>
                <a:latin typeface="Calibri" pitchFamily="34" charset="0"/>
                <a:cs typeface="mohammad bold art 1" pitchFamily="2" charset="-78"/>
              </a:rPr>
              <a:t>8. ألا </a:t>
            </a:r>
            <a:r>
              <a:rPr lang="ar-YE" sz="1500" dirty="0">
                <a:solidFill>
                  <a:schemeClr val="tx2"/>
                </a:solidFill>
                <a:latin typeface="Calibri" pitchFamily="34" charset="0"/>
                <a:cs typeface="mohammad bold art 1" pitchFamily="2" charset="-78"/>
              </a:rPr>
              <a:t>يقل عدد مساهمي الشركة عن مائتي مساهم، ويجوز للهيئة إصدار قرارها بالموافقة المبدئية للإدراج بشرط استكمال العدد المطلوب خلال شهرين من تاريخه، وإلا اعتبر القرار كأن لم يكن. وألا تقل ملكية المساهمين من غير المسيطرين على الشركة عن 30 % منها</a:t>
            </a:r>
            <a:r>
              <a:rPr lang="ar-YE" sz="1500" dirty="0" smtClean="0">
                <a:solidFill>
                  <a:schemeClr val="tx2"/>
                </a:solidFill>
                <a:latin typeface="Calibri" pitchFamily="34" charset="0"/>
                <a:cs typeface="mohammad bold art 1" pitchFamily="2" charset="-78"/>
              </a:rPr>
              <a:t>.</a:t>
            </a:r>
            <a:endParaRPr lang="ar-KW" sz="1500" dirty="0" smtClean="0">
              <a:solidFill>
                <a:schemeClr val="tx2"/>
              </a:solidFill>
              <a:latin typeface="Calibri" pitchFamily="34" charset="0"/>
              <a:cs typeface="mohammad bold art 1" pitchFamily="2" charset="-78"/>
            </a:endParaRPr>
          </a:p>
          <a:p>
            <a:pPr marL="0" indent="0" algn="r" rtl="1" fontAlgn="base">
              <a:lnSpc>
                <a:spcPct val="50000"/>
              </a:lnSpc>
              <a:spcBef>
                <a:spcPct val="0"/>
              </a:spcBef>
              <a:spcAft>
                <a:spcPts val="600"/>
              </a:spcAft>
              <a:buNone/>
            </a:pPr>
            <a:endParaRPr lang="ar-YE" sz="1500" dirty="0">
              <a:solidFill>
                <a:schemeClr val="tx2"/>
              </a:solidFill>
              <a:latin typeface="Calibri" pitchFamily="34" charset="0"/>
              <a:cs typeface="mohammad bold art 1" pitchFamily="2" charset="-78"/>
            </a:endParaRPr>
          </a:p>
          <a:p>
            <a:pPr marL="0" indent="0" algn="r" rtl="1" fontAlgn="base">
              <a:spcBef>
                <a:spcPct val="0"/>
              </a:spcBef>
              <a:spcAft>
                <a:spcPts val="600"/>
              </a:spcAft>
              <a:buNone/>
            </a:pPr>
            <a:r>
              <a:rPr lang="ar-YE" sz="1500" dirty="0" smtClean="0">
                <a:solidFill>
                  <a:schemeClr val="tx2"/>
                </a:solidFill>
                <a:latin typeface="Calibri" pitchFamily="34" charset="0"/>
                <a:cs typeface="mohammad bold art 1" pitchFamily="2" charset="-78"/>
              </a:rPr>
              <a:t>9. تعيين </a:t>
            </a:r>
            <a:r>
              <a:rPr lang="ar-YE" sz="1500" dirty="0">
                <a:solidFill>
                  <a:schemeClr val="tx2"/>
                </a:solidFill>
                <a:latin typeface="Calibri" pitchFamily="34" charset="0"/>
                <a:cs typeface="mohammad bold art 1" pitchFamily="2" charset="-78"/>
              </a:rPr>
              <a:t>مسؤول مطابقة والتزام يختص بمتابعة  تعليمات وقواعد الجهات الرقابية وجمهور المستثمرين</a:t>
            </a:r>
            <a:r>
              <a:rPr lang="ar-YE" sz="1500" dirty="0" smtClean="0">
                <a:solidFill>
                  <a:schemeClr val="tx2"/>
                </a:solidFill>
                <a:latin typeface="Calibri" pitchFamily="34" charset="0"/>
                <a:cs typeface="mohammad bold art 1" pitchFamily="2" charset="-78"/>
              </a:rPr>
              <a:t>.</a:t>
            </a:r>
            <a:endParaRPr lang="ar-KW" sz="1500" dirty="0" smtClean="0">
              <a:solidFill>
                <a:schemeClr val="tx2"/>
              </a:solidFill>
              <a:latin typeface="Calibri" pitchFamily="34" charset="0"/>
              <a:cs typeface="mohammad bold art 1" pitchFamily="2" charset="-78"/>
            </a:endParaRPr>
          </a:p>
          <a:p>
            <a:pPr marL="0" indent="0" algn="r" rtl="1" fontAlgn="base">
              <a:lnSpc>
                <a:spcPct val="50000"/>
              </a:lnSpc>
              <a:spcBef>
                <a:spcPct val="0"/>
              </a:spcBef>
              <a:spcAft>
                <a:spcPts val="600"/>
              </a:spcAft>
              <a:buNone/>
            </a:pPr>
            <a:endParaRPr lang="ar-YE" sz="1500" dirty="0">
              <a:solidFill>
                <a:schemeClr val="tx2"/>
              </a:solidFill>
              <a:latin typeface="Calibri" pitchFamily="34" charset="0"/>
              <a:cs typeface="mohammad bold art 1" pitchFamily="2" charset="-78"/>
            </a:endParaRPr>
          </a:p>
          <a:p>
            <a:pPr marL="0" indent="0" algn="r" rtl="1" fontAlgn="base">
              <a:spcBef>
                <a:spcPct val="0"/>
              </a:spcBef>
              <a:spcAft>
                <a:spcPts val="600"/>
              </a:spcAft>
              <a:buNone/>
            </a:pPr>
            <a:r>
              <a:rPr lang="ar-YE" sz="1500" dirty="0" smtClean="0">
                <a:solidFill>
                  <a:schemeClr val="tx2"/>
                </a:solidFill>
                <a:latin typeface="Calibri" pitchFamily="34" charset="0"/>
                <a:cs typeface="mohammad bold art 1" pitchFamily="2" charset="-78"/>
              </a:rPr>
              <a:t>10. تعيين </a:t>
            </a:r>
            <a:r>
              <a:rPr lang="ar-YE" sz="1500" dirty="0">
                <a:solidFill>
                  <a:schemeClr val="tx2"/>
                </a:solidFill>
                <a:latin typeface="Calibri" pitchFamily="34" charset="0"/>
                <a:cs typeface="mohammad bold art 1" pitchFamily="2" charset="-78"/>
              </a:rPr>
              <a:t>مستشار إدراج</a:t>
            </a:r>
            <a:r>
              <a:rPr lang="ar-YE" sz="1500" dirty="0" smtClean="0">
                <a:solidFill>
                  <a:schemeClr val="tx2"/>
                </a:solidFill>
                <a:latin typeface="Calibri" pitchFamily="34" charset="0"/>
                <a:cs typeface="mohammad bold art 1" pitchFamily="2" charset="-78"/>
              </a:rPr>
              <a:t>.</a:t>
            </a:r>
            <a:endParaRPr lang="ar-KW" sz="1500" dirty="0" smtClean="0">
              <a:solidFill>
                <a:schemeClr val="tx2"/>
              </a:solidFill>
              <a:latin typeface="Calibri" pitchFamily="34" charset="0"/>
              <a:cs typeface="mohammad bold art 1" pitchFamily="2" charset="-78"/>
            </a:endParaRPr>
          </a:p>
          <a:p>
            <a:pPr marL="0" indent="0" algn="r" rtl="1" fontAlgn="base">
              <a:lnSpc>
                <a:spcPct val="50000"/>
              </a:lnSpc>
              <a:spcBef>
                <a:spcPct val="0"/>
              </a:spcBef>
              <a:spcAft>
                <a:spcPts val="600"/>
              </a:spcAft>
              <a:buNone/>
            </a:pPr>
            <a:endParaRPr lang="ar-YE" sz="1500" dirty="0">
              <a:solidFill>
                <a:schemeClr val="tx2"/>
              </a:solidFill>
              <a:latin typeface="Calibri" pitchFamily="34" charset="0"/>
              <a:cs typeface="mohammad bold art 1" pitchFamily="2" charset="-78"/>
            </a:endParaRPr>
          </a:p>
          <a:p>
            <a:pPr marL="0" indent="0" algn="r" rtl="1" fontAlgn="base">
              <a:spcBef>
                <a:spcPct val="0"/>
              </a:spcBef>
              <a:spcAft>
                <a:spcPts val="600"/>
              </a:spcAft>
              <a:buNone/>
            </a:pPr>
            <a:r>
              <a:rPr lang="ar-YE" sz="1500" dirty="0" smtClean="0">
                <a:solidFill>
                  <a:schemeClr val="tx2"/>
                </a:solidFill>
                <a:latin typeface="Calibri" pitchFamily="34" charset="0"/>
                <a:cs typeface="mohammad bold art 1" pitchFamily="2" charset="-78"/>
              </a:rPr>
              <a:t>11. أية </a:t>
            </a:r>
            <a:r>
              <a:rPr lang="ar-YE" sz="1500" dirty="0">
                <a:solidFill>
                  <a:schemeClr val="tx2"/>
                </a:solidFill>
                <a:latin typeface="Calibri" pitchFamily="34" charset="0"/>
                <a:cs typeface="mohammad bold art 1" pitchFamily="2" charset="-78"/>
              </a:rPr>
              <a:t>شروط أو قواعد أخرى تقررها الهيئة</a:t>
            </a:r>
            <a:r>
              <a:rPr lang="ar-YE" sz="1500" dirty="0" smtClean="0">
                <a:solidFill>
                  <a:schemeClr val="tx2"/>
                </a:solidFill>
                <a:latin typeface="Calibri" pitchFamily="34" charset="0"/>
                <a:cs typeface="mohammad bold art 1" pitchFamily="2" charset="-78"/>
              </a:rPr>
              <a:t>.</a:t>
            </a:r>
            <a:endParaRPr lang="ar-KW" sz="1500" dirty="0" smtClean="0">
              <a:solidFill>
                <a:schemeClr val="tx2"/>
              </a:solidFill>
              <a:latin typeface="Calibri" pitchFamily="34" charset="0"/>
              <a:cs typeface="mohammad bold art 1" pitchFamily="2" charset="-78"/>
            </a:endParaRPr>
          </a:p>
          <a:p>
            <a:pPr marL="0" indent="0" algn="r" rtl="1" fontAlgn="base">
              <a:lnSpc>
                <a:spcPct val="50000"/>
              </a:lnSpc>
              <a:spcBef>
                <a:spcPct val="0"/>
              </a:spcBef>
              <a:spcAft>
                <a:spcPts val="600"/>
              </a:spcAft>
              <a:buNone/>
            </a:pPr>
            <a:endParaRPr lang="ar-YE" sz="1500" dirty="0" smtClean="0">
              <a:solidFill>
                <a:schemeClr val="tx2"/>
              </a:solidFill>
              <a:latin typeface="Calibri" pitchFamily="34" charset="0"/>
              <a:cs typeface="mohammad bold art 1" pitchFamily="2" charset="-78"/>
            </a:endParaRPr>
          </a:p>
          <a:p>
            <a:pPr marL="0" indent="0" algn="r" rtl="1" fontAlgn="base">
              <a:spcBef>
                <a:spcPct val="0"/>
              </a:spcBef>
              <a:spcAft>
                <a:spcPts val="600"/>
              </a:spcAft>
              <a:buNone/>
            </a:pPr>
            <a:r>
              <a:rPr lang="ar-YE" sz="1500" dirty="0" smtClean="0">
                <a:solidFill>
                  <a:schemeClr val="tx2"/>
                </a:solidFill>
                <a:latin typeface="Calibri" pitchFamily="34" charset="0"/>
                <a:cs typeface="mohammad bold art 1" pitchFamily="2" charset="-78"/>
              </a:rPr>
              <a:t>ويجوز للشركة المتقدمة بطلب الإدراج أن تستوفي الشرط الوارد في البند (8) من هذه المادة بعد موافقة الهيئة على الإدراج.</a:t>
            </a:r>
          </a:p>
          <a:p>
            <a:pPr marL="0" indent="0" algn="r" rtl="1" fontAlgn="base">
              <a:spcBef>
                <a:spcPct val="0"/>
              </a:spcBef>
              <a:spcAft>
                <a:spcPts val="600"/>
              </a:spcAft>
              <a:buNone/>
            </a:pPr>
            <a:endParaRPr lang="ar-YE" sz="1500" b="1" dirty="0" smtClean="0">
              <a:solidFill>
                <a:schemeClr val="tx2"/>
              </a:solidFill>
              <a:latin typeface="Calibri" pitchFamily="34" charset="0"/>
              <a:cs typeface="mohammad bold art 1" pitchFamily="2" charset="-78"/>
            </a:endParaRPr>
          </a:p>
          <a:p>
            <a:pPr algn="r" rtl="1" fontAlgn="base">
              <a:spcBef>
                <a:spcPct val="0"/>
              </a:spcBef>
              <a:spcAft>
                <a:spcPts val="600"/>
              </a:spcAft>
            </a:pPr>
            <a:endParaRPr lang="ar-KW" sz="1500" b="1" dirty="0">
              <a:solidFill>
                <a:schemeClr val="tx2"/>
              </a:solidFill>
              <a:latin typeface="Calibri" pitchFamily="34" charset="0"/>
              <a:cs typeface="mohammad bold art 1" pitchFamily="2" charset="-78"/>
            </a:endParaRPr>
          </a:p>
          <a:p>
            <a:pPr marL="0" indent="0" algn="r" rtl="1" fontAlgn="base">
              <a:spcBef>
                <a:spcPct val="0"/>
              </a:spcBef>
              <a:spcAft>
                <a:spcPts val="600"/>
              </a:spcAft>
              <a:buNone/>
            </a:pPr>
            <a:endParaRPr lang="ar-KW" sz="1500" dirty="0">
              <a:solidFill>
                <a:schemeClr val="tx2"/>
              </a:solidFill>
              <a:latin typeface="Calibri" pitchFamily="34" charset="0"/>
            </a:endParaRPr>
          </a:p>
          <a:p>
            <a:pPr marL="0" indent="0" algn="r" rtl="1" fontAlgn="base">
              <a:spcBef>
                <a:spcPct val="0"/>
              </a:spcBef>
              <a:spcAft>
                <a:spcPts val="600"/>
              </a:spcAft>
              <a:buNone/>
            </a:pPr>
            <a:endParaRPr lang="ar-KW" sz="1500" dirty="0">
              <a:solidFill>
                <a:schemeClr val="tx2"/>
              </a:solidFill>
              <a:latin typeface="Calibri" pitchFamily="34" charset="0"/>
            </a:endParaRPr>
          </a:p>
        </p:txBody>
      </p:sp>
      <p:sp>
        <p:nvSpPr>
          <p:cNvPr id="4" name="Slide Number Placeholder 3"/>
          <p:cNvSpPr>
            <a:spLocks noGrp="1"/>
          </p:cNvSpPr>
          <p:nvPr>
            <p:ph type="sldNum" sz="quarter" idx="12"/>
          </p:nvPr>
        </p:nvSpPr>
        <p:spPr/>
        <p:txBody>
          <a:bodyPr/>
          <a:lstStyle/>
          <a:p>
            <a:fld id="{2E51A151-84BD-4E71-B744-C440629F458B}" type="slidenum">
              <a:rPr lang="en-US" smtClean="0"/>
              <a:pPr/>
              <a:t>16</a:t>
            </a:fld>
            <a:endParaRPr lang="en-US" dirty="0"/>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91440" y="354360"/>
            <a:ext cx="2934393"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057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5087890"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
        <p:nvSpPr>
          <p:cNvPr id="12" name="Title 1"/>
          <p:cNvSpPr txBox="1">
            <a:spLocks/>
          </p:cNvSpPr>
          <p:nvPr/>
        </p:nvSpPr>
        <p:spPr>
          <a:xfrm>
            <a:off x="4333877" y="208134"/>
            <a:ext cx="5876925" cy="114300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just" rtl="1" fontAlgn="base">
              <a:lnSpc>
                <a:spcPct val="100000"/>
              </a:lnSpc>
              <a:spcAft>
                <a:spcPts val="600"/>
              </a:spcAft>
            </a:pPr>
            <a:r>
              <a:rPr lang="ar-YE" sz="3200" b="1" dirty="0">
                <a:solidFill>
                  <a:schemeClr val="tx2"/>
                </a:solidFill>
                <a:latin typeface="Calibri" pitchFamily="34" charset="0"/>
                <a:cs typeface="mohammad bold art 1" pitchFamily="2" charset="-78"/>
              </a:rPr>
              <a:t>إدراج</a:t>
            </a:r>
            <a:r>
              <a:rPr lang="ar-KW" sz="3200" b="1" dirty="0">
                <a:solidFill>
                  <a:schemeClr val="tx2"/>
                </a:solidFill>
                <a:latin typeface="Calibri" pitchFamily="34" charset="0"/>
                <a:cs typeface="mohammad bold art 1" pitchFamily="2" charset="-78"/>
              </a:rPr>
              <a:t> أسهم شركات مساهمة</a:t>
            </a:r>
          </a:p>
        </p:txBody>
      </p:sp>
    </p:spTree>
    <p:extLst>
      <p:ext uri="{BB962C8B-B14F-4D97-AF65-F5344CB8AC3E}">
        <p14:creationId xmlns:p14="http://schemas.microsoft.com/office/powerpoint/2010/main" val="13143314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057400" y="1402492"/>
            <a:ext cx="8001000" cy="4525963"/>
          </a:xfrm>
        </p:spPr>
        <p:txBody>
          <a:bodyPr>
            <a:normAutofit/>
          </a:bodyPr>
          <a:lstStyle/>
          <a:p>
            <a:pPr marL="0" indent="0" algn="r" rtl="1" fontAlgn="base">
              <a:spcBef>
                <a:spcPct val="0"/>
              </a:spcBef>
              <a:spcAft>
                <a:spcPts val="600"/>
              </a:spcAft>
              <a:buNone/>
            </a:pPr>
            <a:r>
              <a:rPr lang="ar-KW" sz="1800" b="1" u="sng" dirty="0">
                <a:solidFill>
                  <a:schemeClr val="tx2"/>
                </a:solidFill>
                <a:latin typeface="Sakkal Majalla" pitchFamily="2" charset="-78"/>
                <a:cs typeface="mohammad bold art 1" pitchFamily="2" charset="-78"/>
              </a:rPr>
              <a:t>يتبع...إدراج أسهم شركات المساهمة المقفلة الكويتية </a:t>
            </a:r>
            <a:r>
              <a:rPr lang="ar-KW" sz="1800" b="1" u="sng" dirty="0" smtClean="0">
                <a:solidFill>
                  <a:schemeClr val="tx2"/>
                </a:solidFill>
                <a:latin typeface="Sakkal Majalla" pitchFamily="2" charset="-78"/>
                <a:cs typeface="mohammad bold art 1" pitchFamily="2" charset="-78"/>
              </a:rPr>
              <a:t>في </a:t>
            </a:r>
            <a:r>
              <a:rPr lang="ar-KW" sz="1800" b="1" u="sng" dirty="0">
                <a:solidFill>
                  <a:schemeClr val="tx2"/>
                </a:solidFill>
                <a:latin typeface="Sakkal Majalla" pitchFamily="2" charset="-78"/>
                <a:cs typeface="mohammad bold art 1" pitchFamily="2" charset="-78"/>
              </a:rPr>
              <a:t>السوق الرئيسي </a:t>
            </a:r>
            <a:endParaRPr lang="ar-KW" sz="1800" u="sng" dirty="0">
              <a:solidFill>
                <a:schemeClr val="tx2"/>
              </a:solidFill>
              <a:latin typeface="Calibri" pitchFamily="34" charset="0"/>
              <a:cs typeface="mohammad bold art 1" pitchFamily="2" charset="-78"/>
            </a:endParaRPr>
          </a:p>
          <a:p>
            <a:pPr marL="0" indent="0" algn="r" rtl="1" fontAlgn="base">
              <a:spcBef>
                <a:spcPct val="0"/>
              </a:spcBef>
              <a:spcAft>
                <a:spcPts val="600"/>
              </a:spcAft>
              <a:buNone/>
            </a:pPr>
            <a:endParaRPr lang="ar-KW" sz="1500" b="1" dirty="0" smtClean="0">
              <a:solidFill>
                <a:schemeClr val="tx2"/>
              </a:solidFill>
              <a:latin typeface="Calibri" pitchFamily="34" charset="0"/>
              <a:cs typeface="mohammad bold art 1" pitchFamily="2" charset="-78"/>
            </a:endParaRPr>
          </a:p>
          <a:p>
            <a:pPr algn="just" rtl="1" fontAlgn="base">
              <a:lnSpc>
                <a:spcPct val="100000"/>
              </a:lnSpc>
              <a:spcBef>
                <a:spcPct val="0"/>
              </a:spcBef>
              <a:spcAft>
                <a:spcPts val="600"/>
              </a:spcAft>
              <a:buFont typeface="Wingdings" panose="05000000000000000000" pitchFamily="2" charset="2"/>
              <a:buChar char="§"/>
            </a:pPr>
            <a:r>
              <a:rPr lang="ar-YE" sz="1600" dirty="0" smtClean="0">
                <a:solidFill>
                  <a:schemeClr val="tx2"/>
                </a:solidFill>
                <a:latin typeface="Calibri" pitchFamily="34" charset="0"/>
                <a:cs typeface="mohammad bold art 1" pitchFamily="2" charset="-78"/>
              </a:rPr>
              <a:t>على </a:t>
            </a:r>
            <a:r>
              <a:rPr lang="ar-YE" sz="1600" dirty="0">
                <a:solidFill>
                  <a:schemeClr val="tx2"/>
                </a:solidFill>
                <a:latin typeface="Calibri" pitchFamily="34" charset="0"/>
                <a:cs typeface="mohammad bold art 1" pitchFamily="2" charset="-78"/>
              </a:rPr>
              <a:t>الشركة تقديم تعهد من مساهم أو أكثر من مساهمي الشركة ممن يملكون نسبة لا تقل عن </a:t>
            </a:r>
            <a:r>
              <a:rPr lang="en-GB" sz="1600" dirty="0">
                <a:solidFill>
                  <a:schemeClr val="tx2"/>
                </a:solidFill>
                <a:latin typeface="Calibri" pitchFamily="34" charset="0"/>
                <a:cs typeface="mohammad bold art 1" pitchFamily="2" charset="-78"/>
              </a:rPr>
              <a:t>25 %</a:t>
            </a:r>
            <a:r>
              <a:rPr lang="ar-YE" sz="1600" dirty="0">
                <a:solidFill>
                  <a:schemeClr val="tx2"/>
                </a:solidFill>
                <a:latin typeface="Calibri" pitchFamily="34" charset="0"/>
                <a:cs typeface="mohammad bold art 1" pitchFamily="2" charset="-78"/>
              </a:rPr>
              <a:t> من رأس مالها بعدم التصرف في هذه الأسهم خلال السنة الأولى من تاريخ الإدراج. ويجوز أن تنخفض هذه النسبة خلال السنة الثانية من تاريخ الإدراج إلى ما لا يقل عن </a:t>
            </a:r>
            <a:r>
              <a:rPr lang="en-GB" sz="1600" dirty="0">
                <a:solidFill>
                  <a:schemeClr val="tx2"/>
                </a:solidFill>
                <a:latin typeface="Calibri" pitchFamily="34" charset="0"/>
                <a:cs typeface="mohammad bold art 1" pitchFamily="2" charset="-78"/>
              </a:rPr>
              <a:t>15 %</a:t>
            </a:r>
            <a:r>
              <a:rPr lang="ar-YE" sz="1600" dirty="0">
                <a:solidFill>
                  <a:schemeClr val="tx2"/>
                </a:solidFill>
                <a:latin typeface="Calibri" pitchFamily="34" charset="0"/>
                <a:cs typeface="mohammad bold art 1" pitchFamily="2" charset="-78"/>
              </a:rPr>
              <a:t> من رأس مال الشركة. واستثناء من هذا الحظر، يجوز لهؤلاء المساهمين التصرف في هذه الأسهم إلى شخص آخر بشرط أن يتقيد المالك الجديد بذات التعهد. </a:t>
            </a:r>
            <a:endParaRPr lang="ar-KW" sz="1600" dirty="0" smtClean="0">
              <a:solidFill>
                <a:schemeClr val="tx2"/>
              </a:solidFill>
              <a:latin typeface="Calibri" pitchFamily="34" charset="0"/>
              <a:cs typeface="mohammad bold art 1" pitchFamily="2" charset="-78"/>
            </a:endParaRPr>
          </a:p>
          <a:p>
            <a:pPr algn="just" rtl="1" fontAlgn="base">
              <a:lnSpc>
                <a:spcPct val="100000"/>
              </a:lnSpc>
              <a:spcBef>
                <a:spcPct val="0"/>
              </a:spcBef>
              <a:spcAft>
                <a:spcPts val="600"/>
              </a:spcAft>
              <a:buFont typeface="Wingdings" panose="05000000000000000000" pitchFamily="2" charset="2"/>
              <a:buChar char="§"/>
            </a:pPr>
            <a:endParaRPr lang="en-US" sz="1600" dirty="0" smtClean="0">
              <a:solidFill>
                <a:schemeClr val="tx2"/>
              </a:solidFill>
              <a:latin typeface="Calibri" pitchFamily="34" charset="0"/>
              <a:cs typeface="mohammad bold art 1" pitchFamily="2" charset="-78"/>
            </a:endParaRPr>
          </a:p>
          <a:p>
            <a:pPr algn="just" rtl="1" fontAlgn="base">
              <a:lnSpc>
                <a:spcPct val="100000"/>
              </a:lnSpc>
              <a:spcBef>
                <a:spcPct val="0"/>
              </a:spcBef>
              <a:spcAft>
                <a:spcPts val="600"/>
              </a:spcAft>
              <a:buFont typeface="Wingdings" panose="05000000000000000000" pitchFamily="2" charset="2"/>
              <a:buChar char="§"/>
            </a:pPr>
            <a:endParaRPr lang="ar-KW" sz="1600" dirty="0" smtClean="0">
              <a:solidFill>
                <a:schemeClr val="tx2"/>
              </a:solidFill>
              <a:latin typeface="Calibri" pitchFamily="34" charset="0"/>
              <a:cs typeface="mohammad bold art 1" pitchFamily="2" charset="-78"/>
            </a:endParaRPr>
          </a:p>
          <a:p>
            <a:pPr algn="just" rtl="1" fontAlgn="base">
              <a:lnSpc>
                <a:spcPct val="100000"/>
              </a:lnSpc>
              <a:spcBef>
                <a:spcPct val="0"/>
              </a:spcBef>
              <a:spcAft>
                <a:spcPts val="600"/>
              </a:spcAft>
              <a:buFont typeface="Wingdings" panose="05000000000000000000" pitchFamily="2" charset="2"/>
              <a:buChar char="§"/>
            </a:pPr>
            <a:r>
              <a:rPr lang="ar-YE" sz="1600" dirty="0" smtClean="0">
                <a:solidFill>
                  <a:schemeClr val="tx2"/>
                </a:solidFill>
                <a:latin typeface="Calibri" pitchFamily="34" charset="0"/>
                <a:cs typeface="mohammad bold art 1" pitchFamily="2" charset="-78"/>
              </a:rPr>
              <a:t>وفي </a:t>
            </a:r>
            <a:r>
              <a:rPr lang="ar-YE" sz="1600" dirty="0">
                <a:solidFill>
                  <a:schemeClr val="tx2"/>
                </a:solidFill>
                <a:latin typeface="Calibri" pitchFamily="34" charset="0"/>
                <a:cs typeface="mohammad bold art 1" pitchFamily="2" charset="-78"/>
              </a:rPr>
              <a:t>جميع الأحوال يجوز التصرف في هذه الأسهم إذا كان هذا التصرف نتيجة تقديم عرض استحواذ على كامل أسهم الشركة. </a:t>
            </a:r>
            <a:endParaRPr lang="ar-KW" sz="1600" dirty="0">
              <a:solidFill>
                <a:schemeClr val="tx2"/>
              </a:solidFill>
              <a:latin typeface="Calibri" pitchFamily="34" charset="0"/>
              <a:cs typeface="mohammad bold art 1" pitchFamily="2" charset="-78"/>
            </a:endParaRPr>
          </a:p>
          <a:p>
            <a:pPr marL="0" indent="0" algn="r" rtl="1" fontAlgn="base">
              <a:spcBef>
                <a:spcPct val="0"/>
              </a:spcBef>
              <a:spcAft>
                <a:spcPts val="600"/>
              </a:spcAft>
              <a:buNone/>
            </a:pPr>
            <a:endParaRPr lang="ar-KW" sz="1800" dirty="0">
              <a:solidFill>
                <a:schemeClr val="tx2"/>
              </a:solidFill>
              <a:latin typeface="Calibri" pitchFamily="34" charset="0"/>
            </a:endParaRPr>
          </a:p>
        </p:txBody>
      </p:sp>
      <p:sp>
        <p:nvSpPr>
          <p:cNvPr id="4" name="Slide Number Placeholder 3"/>
          <p:cNvSpPr>
            <a:spLocks noGrp="1"/>
          </p:cNvSpPr>
          <p:nvPr>
            <p:ph type="sldNum" sz="quarter" idx="12"/>
          </p:nvPr>
        </p:nvSpPr>
        <p:spPr/>
        <p:txBody>
          <a:bodyPr/>
          <a:lstStyle/>
          <a:p>
            <a:fld id="{2E51A151-84BD-4E71-B744-C440629F458B}" type="slidenum">
              <a:rPr lang="en-US" smtClean="0"/>
              <a:pPr/>
              <a:t>17</a:t>
            </a:fld>
            <a:endParaRPr lang="en-US" dirty="0"/>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10521" y="354360"/>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057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5087890"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
        <p:nvSpPr>
          <p:cNvPr id="12" name="Title 1"/>
          <p:cNvSpPr txBox="1">
            <a:spLocks/>
          </p:cNvSpPr>
          <p:nvPr/>
        </p:nvSpPr>
        <p:spPr>
          <a:xfrm>
            <a:off x="4333877" y="208134"/>
            <a:ext cx="5876925" cy="114300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just" rtl="1" fontAlgn="base">
              <a:lnSpc>
                <a:spcPct val="100000"/>
              </a:lnSpc>
              <a:spcAft>
                <a:spcPts val="600"/>
              </a:spcAft>
            </a:pPr>
            <a:r>
              <a:rPr lang="ar-YE" sz="3200" b="1" dirty="0">
                <a:solidFill>
                  <a:schemeClr val="tx2"/>
                </a:solidFill>
                <a:latin typeface="Calibri" pitchFamily="34" charset="0"/>
                <a:cs typeface="mohammad bold art 1" pitchFamily="2" charset="-78"/>
              </a:rPr>
              <a:t>إدراج</a:t>
            </a:r>
            <a:r>
              <a:rPr lang="ar-KW" sz="3200" b="1" dirty="0">
                <a:solidFill>
                  <a:schemeClr val="tx2"/>
                </a:solidFill>
                <a:latin typeface="Calibri" pitchFamily="34" charset="0"/>
                <a:cs typeface="mohammad bold art 1" pitchFamily="2" charset="-78"/>
              </a:rPr>
              <a:t> أسهم شركات مساهمة</a:t>
            </a:r>
          </a:p>
        </p:txBody>
      </p:sp>
    </p:spTree>
    <p:extLst>
      <p:ext uri="{BB962C8B-B14F-4D97-AF65-F5344CB8AC3E}">
        <p14:creationId xmlns:p14="http://schemas.microsoft.com/office/powerpoint/2010/main" val="343452274"/>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057400" y="1402492"/>
            <a:ext cx="8001000" cy="4525963"/>
          </a:xfrm>
        </p:spPr>
        <p:txBody>
          <a:bodyPr>
            <a:noAutofit/>
          </a:bodyPr>
          <a:lstStyle/>
          <a:p>
            <a:pPr marL="0" indent="0" algn="just" rtl="1" fontAlgn="base">
              <a:spcBef>
                <a:spcPct val="0"/>
              </a:spcBef>
              <a:spcAft>
                <a:spcPts val="600"/>
              </a:spcAft>
              <a:buNone/>
            </a:pPr>
            <a:r>
              <a:rPr lang="ar-KW" sz="1800" b="1" u="sng" dirty="0">
                <a:solidFill>
                  <a:schemeClr val="tx2"/>
                </a:solidFill>
                <a:latin typeface="Sakkal Majalla" pitchFamily="2" charset="-78"/>
                <a:cs typeface="mohammad bold art 1" pitchFamily="2" charset="-78"/>
              </a:rPr>
              <a:t>يتبع...إدراج أسهم شركات المساهمة المقفلة الكويتية في السوق الرئيسي </a:t>
            </a:r>
            <a:endParaRPr lang="ar-KW" sz="1800" u="sng" dirty="0">
              <a:solidFill>
                <a:schemeClr val="tx2"/>
              </a:solidFill>
              <a:latin typeface="Calibri" pitchFamily="34" charset="0"/>
              <a:cs typeface="mohammad bold art 1" pitchFamily="2" charset="-78"/>
            </a:endParaRPr>
          </a:p>
          <a:p>
            <a:pPr marL="0" indent="0" algn="just" rtl="1" fontAlgn="base">
              <a:lnSpc>
                <a:spcPct val="50000"/>
              </a:lnSpc>
              <a:spcBef>
                <a:spcPct val="0"/>
              </a:spcBef>
              <a:spcAft>
                <a:spcPts val="600"/>
              </a:spcAft>
              <a:buNone/>
            </a:pPr>
            <a:endParaRPr lang="ar-KW" sz="1500" b="1" dirty="0" smtClean="0">
              <a:solidFill>
                <a:schemeClr val="tx2"/>
              </a:solidFill>
              <a:latin typeface="Calibri" pitchFamily="34" charset="0"/>
              <a:cs typeface="mohammad bold art 1" pitchFamily="2" charset="-78"/>
            </a:endParaRPr>
          </a:p>
          <a:p>
            <a:pPr algn="just" rtl="1" fontAlgn="base">
              <a:spcBef>
                <a:spcPct val="0"/>
              </a:spcBef>
              <a:spcAft>
                <a:spcPts val="600"/>
              </a:spcAft>
              <a:buFont typeface="Wingdings" panose="05000000000000000000" pitchFamily="2" charset="2"/>
              <a:buChar char="§"/>
            </a:pPr>
            <a:r>
              <a:rPr lang="ar-YE" sz="1500" b="1" dirty="0" smtClean="0">
                <a:solidFill>
                  <a:schemeClr val="tx2"/>
                </a:solidFill>
                <a:latin typeface="Calibri" pitchFamily="34" charset="0"/>
                <a:cs typeface="mohammad bold art 1" pitchFamily="2" charset="-78"/>
              </a:rPr>
              <a:t>يقدم </a:t>
            </a:r>
            <a:r>
              <a:rPr lang="ar-YE" sz="1500" b="1" dirty="0">
                <a:solidFill>
                  <a:schemeClr val="tx2"/>
                </a:solidFill>
                <a:latin typeface="Calibri" pitchFamily="34" charset="0"/>
                <a:cs typeface="mohammad bold art 1" pitchFamily="2" charset="-78"/>
              </a:rPr>
              <a:t>طلب الإدراج إلى الهيئة على النموذج المعد لذلك مشفوعاً بالمستندات التالية</a:t>
            </a:r>
            <a:r>
              <a:rPr lang="ar-YE" sz="1500" b="1" dirty="0" smtClean="0">
                <a:solidFill>
                  <a:schemeClr val="tx2"/>
                </a:solidFill>
                <a:latin typeface="Calibri" pitchFamily="34" charset="0"/>
                <a:cs typeface="mohammad bold art 1" pitchFamily="2" charset="-78"/>
              </a:rPr>
              <a:t>:</a:t>
            </a:r>
            <a:endParaRPr lang="ar-KW" sz="1500" b="1" dirty="0" smtClean="0">
              <a:solidFill>
                <a:schemeClr val="tx2"/>
              </a:solidFill>
              <a:latin typeface="Calibri" pitchFamily="34" charset="0"/>
              <a:cs typeface="mohammad bold art 1" pitchFamily="2" charset="-78"/>
            </a:endParaRPr>
          </a:p>
          <a:p>
            <a:pPr marL="0" indent="0" algn="just" rtl="1" fontAlgn="base">
              <a:lnSpc>
                <a:spcPct val="50000"/>
              </a:lnSpc>
              <a:spcBef>
                <a:spcPct val="0"/>
              </a:spcBef>
              <a:spcAft>
                <a:spcPts val="600"/>
              </a:spcAft>
              <a:buNone/>
            </a:pPr>
            <a:endParaRPr lang="ar-YE" sz="1500" b="1" dirty="0">
              <a:solidFill>
                <a:schemeClr val="tx2"/>
              </a:solidFill>
              <a:latin typeface="Calibri" pitchFamily="34" charset="0"/>
              <a:cs typeface="mohammad bold art 1" pitchFamily="2" charset="-78"/>
            </a:endParaRPr>
          </a:p>
          <a:p>
            <a:pPr marL="0" indent="0" algn="just" rtl="1" fontAlgn="base">
              <a:spcBef>
                <a:spcPct val="0"/>
              </a:spcBef>
              <a:spcAft>
                <a:spcPts val="600"/>
              </a:spcAft>
              <a:buAutoNum type="arabicPeriod"/>
            </a:pPr>
            <a:r>
              <a:rPr lang="ar-KW" sz="1500" dirty="0" smtClean="0">
                <a:solidFill>
                  <a:schemeClr val="tx2"/>
                </a:solidFill>
                <a:latin typeface="Calibri" pitchFamily="34" charset="0"/>
                <a:cs typeface="mohammad bold art 1" pitchFamily="2" charset="-78"/>
              </a:rPr>
              <a:t> </a:t>
            </a:r>
            <a:r>
              <a:rPr lang="ar-YE" sz="1500" dirty="0" smtClean="0">
                <a:solidFill>
                  <a:schemeClr val="tx2"/>
                </a:solidFill>
                <a:latin typeface="Calibri" pitchFamily="34" charset="0"/>
                <a:cs typeface="mohammad bold art 1" pitchFamily="2" charset="-78"/>
              </a:rPr>
              <a:t>كتاب </a:t>
            </a:r>
            <a:r>
              <a:rPr lang="ar-YE" sz="1500" dirty="0">
                <a:solidFill>
                  <a:schemeClr val="tx2"/>
                </a:solidFill>
                <a:latin typeface="Calibri" pitchFamily="34" charset="0"/>
                <a:cs typeface="mohammad bold art 1" pitchFamily="2" charset="-78"/>
              </a:rPr>
              <a:t>تفويض من الشركة إلى مستشار الإدراج لمتابعة إدراج أسهم الشركة في البورصة</a:t>
            </a:r>
            <a:r>
              <a:rPr lang="ar-YE" sz="1500" dirty="0" smtClean="0">
                <a:solidFill>
                  <a:schemeClr val="tx2"/>
                </a:solidFill>
                <a:latin typeface="Calibri" pitchFamily="34" charset="0"/>
                <a:cs typeface="mohammad bold art 1" pitchFamily="2" charset="-78"/>
              </a:rPr>
              <a:t>.</a:t>
            </a:r>
            <a:endParaRPr lang="ar-KW" sz="1500" dirty="0" smtClean="0">
              <a:solidFill>
                <a:schemeClr val="tx2"/>
              </a:solidFill>
              <a:latin typeface="Calibri" pitchFamily="34" charset="0"/>
              <a:cs typeface="mohammad bold art 1" pitchFamily="2" charset="-78"/>
            </a:endParaRPr>
          </a:p>
          <a:p>
            <a:pPr marL="0" indent="0" algn="just" rtl="1" fontAlgn="base">
              <a:lnSpc>
                <a:spcPct val="50000"/>
              </a:lnSpc>
              <a:spcBef>
                <a:spcPct val="0"/>
              </a:spcBef>
              <a:spcAft>
                <a:spcPts val="600"/>
              </a:spcAft>
              <a:buNone/>
            </a:pPr>
            <a:endParaRPr lang="ar-YE" sz="1500" dirty="0">
              <a:solidFill>
                <a:schemeClr val="tx2"/>
              </a:solidFill>
              <a:latin typeface="Calibri" pitchFamily="34" charset="0"/>
              <a:cs typeface="mohammad bold art 1" pitchFamily="2" charset="-78"/>
            </a:endParaRPr>
          </a:p>
          <a:p>
            <a:pPr marL="0" indent="0" algn="just" rtl="1" fontAlgn="base">
              <a:spcBef>
                <a:spcPct val="0"/>
              </a:spcBef>
              <a:spcAft>
                <a:spcPts val="600"/>
              </a:spcAft>
              <a:buNone/>
            </a:pPr>
            <a:r>
              <a:rPr lang="ar-YE" sz="1500" dirty="0" smtClean="0">
                <a:solidFill>
                  <a:schemeClr val="tx2"/>
                </a:solidFill>
                <a:latin typeface="Calibri" pitchFamily="34" charset="0"/>
                <a:cs typeface="mohammad bold art 1" pitchFamily="2" charset="-78"/>
              </a:rPr>
              <a:t>2. البيانات </a:t>
            </a:r>
            <a:r>
              <a:rPr lang="ar-YE" sz="1500" dirty="0">
                <a:solidFill>
                  <a:schemeClr val="tx2"/>
                </a:solidFill>
                <a:latin typeface="Calibri" pitchFamily="34" charset="0"/>
                <a:cs typeface="mohammad bold art 1" pitchFamily="2" charset="-78"/>
              </a:rPr>
              <a:t>الأساسية والمالية للشركة على النحو التالي</a:t>
            </a:r>
            <a:r>
              <a:rPr lang="ar-YE" sz="1500" dirty="0" smtClean="0">
                <a:solidFill>
                  <a:schemeClr val="tx2"/>
                </a:solidFill>
                <a:latin typeface="Calibri" pitchFamily="34" charset="0"/>
                <a:cs typeface="mohammad bold art 1" pitchFamily="2" charset="-78"/>
              </a:rPr>
              <a:t>:</a:t>
            </a:r>
            <a:endParaRPr lang="en-US" sz="1500" dirty="0" smtClean="0">
              <a:solidFill>
                <a:schemeClr val="tx2"/>
              </a:solidFill>
              <a:latin typeface="Calibri" pitchFamily="34" charset="0"/>
              <a:cs typeface="mohammad bold art 1" pitchFamily="2" charset="-78"/>
            </a:endParaRPr>
          </a:p>
          <a:p>
            <a:pPr marL="457200" lvl="1" indent="0" algn="just" rtl="1" fontAlgn="ctr">
              <a:buNone/>
            </a:pPr>
            <a:r>
              <a:rPr lang="ar-KW" sz="1500" dirty="0" smtClean="0">
                <a:solidFill>
                  <a:schemeClr val="tx2"/>
                </a:solidFill>
                <a:latin typeface="Calibri" pitchFamily="34" charset="0"/>
                <a:cs typeface="mohammad bold art 1" pitchFamily="2" charset="-78"/>
              </a:rPr>
              <a:t>أ- </a:t>
            </a:r>
            <a:r>
              <a:rPr lang="ar-YE" sz="1500" dirty="0" smtClean="0">
                <a:solidFill>
                  <a:schemeClr val="tx2"/>
                </a:solidFill>
                <a:latin typeface="Calibri" pitchFamily="34" charset="0"/>
                <a:cs typeface="mohammad bold art 1" pitchFamily="2" charset="-78"/>
              </a:rPr>
              <a:t>نسخة </a:t>
            </a:r>
            <a:r>
              <a:rPr lang="ar-YE" sz="1500" dirty="0">
                <a:solidFill>
                  <a:schemeClr val="tx2"/>
                </a:solidFill>
                <a:latin typeface="Calibri" pitchFamily="34" charset="0"/>
                <a:cs typeface="mohammad bold art 1" pitchFamily="2" charset="-78"/>
              </a:rPr>
              <a:t>من عقد الشركة مع جميع التعديلات التي طرأت عليها منذ تأسيس الشركة وصورة من شهادة السجل التجاري.</a:t>
            </a:r>
            <a:endParaRPr lang="en-US" sz="1500" dirty="0">
              <a:solidFill>
                <a:schemeClr val="tx2"/>
              </a:solidFill>
              <a:latin typeface="Calibri" pitchFamily="34" charset="0"/>
              <a:cs typeface="mohammad bold art 1" pitchFamily="2" charset="-78"/>
            </a:endParaRPr>
          </a:p>
          <a:p>
            <a:pPr marL="457200" lvl="1" indent="0" algn="just" rtl="1" fontAlgn="ctr">
              <a:buNone/>
            </a:pPr>
            <a:r>
              <a:rPr lang="ar-YE" sz="1500" dirty="0" smtClean="0">
                <a:solidFill>
                  <a:schemeClr val="tx2"/>
                </a:solidFill>
                <a:latin typeface="Calibri" pitchFamily="34" charset="0"/>
                <a:cs typeface="mohammad bold art 1" pitchFamily="2" charset="-78"/>
              </a:rPr>
              <a:t>ب</a:t>
            </a:r>
            <a:r>
              <a:rPr lang="ar-KW" sz="1500" dirty="0" smtClean="0">
                <a:solidFill>
                  <a:schemeClr val="tx2"/>
                </a:solidFill>
                <a:latin typeface="Calibri" pitchFamily="34" charset="0"/>
                <a:cs typeface="mohammad bold art 1" pitchFamily="2" charset="-78"/>
              </a:rPr>
              <a:t>- </a:t>
            </a:r>
            <a:r>
              <a:rPr lang="ar-YE" sz="1500" dirty="0" smtClean="0">
                <a:solidFill>
                  <a:schemeClr val="tx2"/>
                </a:solidFill>
                <a:latin typeface="Calibri" pitchFamily="34" charset="0"/>
                <a:cs typeface="mohammad bold art 1" pitchFamily="2" charset="-78"/>
              </a:rPr>
              <a:t>النسخة </a:t>
            </a:r>
            <a:r>
              <a:rPr lang="ar-YE" sz="1500" dirty="0">
                <a:solidFill>
                  <a:schemeClr val="tx2"/>
                </a:solidFill>
                <a:latin typeface="Calibri" pitchFamily="34" charset="0"/>
                <a:cs typeface="mohammad bold art 1" pitchFamily="2" charset="-78"/>
              </a:rPr>
              <a:t>الأصلية المعتمدة من البيانات المالية السنوية المدققة لآخر ثلاث سنوات، وكذلك أحدث البيانات المالية المرحلية المدققة إذا انقضت  ثلاثة أشهر من انتهاء السنة المالية للشركة.</a:t>
            </a:r>
            <a:endParaRPr lang="en-US" sz="1500" dirty="0">
              <a:solidFill>
                <a:schemeClr val="tx2"/>
              </a:solidFill>
              <a:latin typeface="Calibri" pitchFamily="34" charset="0"/>
              <a:cs typeface="mohammad bold art 1" pitchFamily="2" charset="-78"/>
            </a:endParaRPr>
          </a:p>
          <a:p>
            <a:pPr marL="457200" lvl="1" indent="0" algn="just" rtl="1" fontAlgn="ctr">
              <a:buNone/>
            </a:pPr>
            <a:r>
              <a:rPr lang="ar-YE" sz="1500" dirty="0" smtClean="0">
                <a:solidFill>
                  <a:schemeClr val="tx2"/>
                </a:solidFill>
                <a:latin typeface="Calibri" pitchFamily="34" charset="0"/>
                <a:cs typeface="mohammad bold art 1" pitchFamily="2" charset="-78"/>
              </a:rPr>
              <a:t>ج</a:t>
            </a:r>
            <a:r>
              <a:rPr lang="ar-KW" sz="1500" dirty="0" smtClean="0">
                <a:solidFill>
                  <a:schemeClr val="tx2"/>
                </a:solidFill>
                <a:latin typeface="Calibri" pitchFamily="34" charset="0"/>
                <a:cs typeface="mohammad bold art 1" pitchFamily="2" charset="-78"/>
              </a:rPr>
              <a:t>- </a:t>
            </a:r>
            <a:r>
              <a:rPr lang="ar-YE" sz="1500" dirty="0" smtClean="0">
                <a:solidFill>
                  <a:schemeClr val="tx2"/>
                </a:solidFill>
                <a:latin typeface="Calibri" pitchFamily="34" charset="0"/>
                <a:cs typeface="mohammad bold art 1" pitchFamily="2" charset="-78"/>
              </a:rPr>
              <a:t>قائمة </a:t>
            </a:r>
            <a:r>
              <a:rPr lang="ar-YE" sz="1500" dirty="0">
                <a:solidFill>
                  <a:schemeClr val="tx2"/>
                </a:solidFill>
                <a:latin typeface="Calibri" pitchFamily="34" charset="0"/>
                <a:cs typeface="mohammad bold art 1" pitchFamily="2" charset="-78"/>
              </a:rPr>
              <a:t>بأسماء أعضاء مجلس الإدارة.</a:t>
            </a:r>
            <a:endParaRPr lang="en-US" sz="1500" dirty="0">
              <a:solidFill>
                <a:schemeClr val="tx2"/>
              </a:solidFill>
              <a:latin typeface="Calibri" pitchFamily="34" charset="0"/>
              <a:cs typeface="mohammad bold art 1" pitchFamily="2" charset="-78"/>
            </a:endParaRPr>
          </a:p>
          <a:p>
            <a:pPr marL="457200" lvl="1" indent="0" algn="just" rtl="1" fontAlgn="ctr">
              <a:buNone/>
            </a:pPr>
            <a:r>
              <a:rPr lang="ar-YE" sz="1500" dirty="0" smtClean="0">
                <a:solidFill>
                  <a:schemeClr val="tx2"/>
                </a:solidFill>
                <a:latin typeface="Calibri" pitchFamily="34" charset="0"/>
                <a:cs typeface="mohammad bold art 1" pitchFamily="2" charset="-78"/>
              </a:rPr>
              <a:t>د</a:t>
            </a:r>
            <a:r>
              <a:rPr lang="ar-KW" sz="1500" dirty="0" smtClean="0">
                <a:solidFill>
                  <a:schemeClr val="tx2"/>
                </a:solidFill>
                <a:latin typeface="Calibri" pitchFamily="34" charset="0"/>
                <a:cs typeface="mohammad bold art 1" pitchFamily="2" charset="-78"/>
              </a:rPr>
              <a:t>- </a:t>
            </a:r>
            <a:r>
              <a:rPr lang="ar-YE" sz="1500" dirty="0" smtClean="0">
                <a:solidFill>
                  <a:schemeClr val="tx2"/>
                </a:solidFill>
                <a:latin typeface="Calibri" pitchFamily="34" charset="0"/>
                <a:cs typeface="mohammad bold art 1" pitchFamily="2" charset="-78"/>
              </a:rPr>
              <a:t>قائمة </a:t>
            </a:r>
            <a:r>
              <a:rPr lang="ar-YE" sz="1500" dirty="0">
                <a:solidFill>
                  <a:schemeClr val="tx2"/>
                </a:solidFill>
                <a:latin typeface="Calibri" pitchFamily="34" charset="0"/>
                <a:cs typeface="mohammad bold art 1" pitchFamily="2" charset="-78"/>
              </a:rPr>
              <a:t>بأسماء المخولين بالتوقيع عن الشركة ونماذج التوقيع.</a:t>
            </a:r>
            <a:endParaRPr lang="en-US" sz="1500" dirty="0">
              <a:solidFill>
                <a:schemeClr val="tx2"/>
              </a:solidFill>
              <a:latin typeface="Calibri" pitchFamily="34" charset="0"/>
              <a:cs typeface="mohammad bold art 1" pitchFamily="2" charset="-78"/>
            </a:endParaRPr>
          </a:p>
          <a:p>
            <a:pPr marL="457200" lvl="1" indent="0" algn="just" rtl="1" fontAlgn="ctr">
              <a:buNone/>
            </a:pPr>
            <a:r>
              <a:rPr lang="ar-YE" sz="1500" dirty="0" smtClean="0">
                <a:solidFill>
                  <a:schemeClr val="tx2"/>
                </a:solidFill>
                <a:latin typeface="Calibri" pitchFamily="34" charset="0"/>
                <a:cs typeface="mohammad bold art 1" pitchFamily="2" charset="-78"/>
              </a:rPr>
              <a:t>هـ</a:t>
            </a:r>
            <a:r>
              <a:rPr lang="ar-KW" sz="1500" dirty="0" smtClean="0">
                <a:solidFill>
                  <a:schemeClr val="tx2"/>
                </a:solidFill>
                <a:latin typeface="Calibri" pitchFamily="34" charset="0"/>
                <a:cs typeface="mohammad bold art 1" pitchFamily="2" charset="-78"/>
              </a:rPr>
              <a:t>- </a:t>
            </a:r>
            <a:r>
              <a:rPr lang="ar-YE" sz="1500" dirty="0" smtClean="0">
                <a:solidFill>
                  <a:schemeClr val="tx2"/>
                </a:solidFill>
                <a:latin typeface="Calibri" pitchFamily="34" charset="0"/>
                <a:cs typeface="mohammad bold art 1" pitchFamily="2" charset="-78"/>
              </a:rPr>
              <a:t>قائمة </a:t>
            </a:r>
            <a:r>
              <a:rPr lang="ar-YE" sz="1500" dirty="0">
                <a:solidFill>
                  <a:schemeClr val="tx2"/>
                </a:solidFill>
                <a:latin typeface="Calibri" pitchFamily="34" charset="0"/>
                <a:cs typeface="mohammad bold art 1" pitchFamily="2" charset="-78"/>
              </a:rPr>
              <a:t>بأسماء المستشارين و مراقبي الحسابات.</a:t>
            </a:r>
            <a:endParaRPr lang="en-US" sz="1500" dirty="0">
              <a:solidFill>
                <a:schemeClr val="tx2"/>
              </a:solidFill>
              <a:latin typeface="Calibri" pitchFamily="34" charset="0"/>
              <a:cs typeface="mohammad bold art 1" pitchFamily="2" charset="-78"/>
            </a:endParaRPr>
          </a:p>
          <a:p>
            <a:pPr marL="457200" lvl="1" indent="0" algn="just" rtl="1" fontAlgn="ctr">
              <a:buNone/>
            </a:pPr>
            <a:r>
              <a:rPr lang="ar-YE" sz="1500" dirty="0" smtClean="0">
                <a:solidFill>
                  <a:schemeClr val="tx2"/>
                </a:solidFill>
                <a:latin typeface="Calibri" pitchFamily="34" charset="0"/>
                <a:cs typeface="mohammad bold art 1" pitchFamily="2" charset="-78"/>
              </a:rPr>
              <a:t>و</a:t>
            </a:r>
            <a:r>
              <a:rPr lang="ar-KW" sz="1500" dirty="0" smtClean="0">
                <a:solidFill>
                  <a:schemeClr val="tx2"/>
                </a:solidFill>
                <a:latin typeface="Calibri" pitchFamily="34" charset="0"/>
                <a:cs typeface="mohammad bold art 1" pitchFamily="2" charset="-78"/>
              </a:rPr>
              <a:t>- </a:t>
            </a:r>
            <a:r>
              <a:rPr lang="ar-YE" sz="1500" dirty="0" smtClean="0">
                <a:solidFill>
                  <a:schemeClr val="tx2"/>
                </a:solidFill>
                <a:latin typeface="Calibri" pitchFamily="34" charset="0"/>
                <a:cs typeface="mohammad bold art 1" pitchFamily="2" charset="-78"/>
              </a:rPr>
              <a:t>اسم </a:t>
            </a:r>
            <a:r>
              <a:rPr lang="ar-YE" sz="1500" dirty="0">
                <a:solidFill>
                  <a:schemeClr val="tx2"/>
                </a:solidFill>
                <a:latin typeface="Calibri" pitchFamily="34" charset="0"/>
                <a:cs typeface="mohammad bold art 1" pitchFamily="2" charset="-78"/>
              </a:rPr>
              <a:t>مستشار الإدراج.</a:t>
            </a:r>
            <a:endParaRPr lang="en-US" sz="1500" dirty="0">
              <a:solidFill>
                <a:schemeClr val="tx2"/>
              </a:solidFill>
              <a:latin typeface="Calibri" pitchFamily="34" charset="0"/>
              <a:cs typeface="mohammad bold art 1" pitchFamily="2" charset="-78"/>
            </a:endParaRPr>
          </a:p>
          <a:p>
            <a:pPr marL="0" indent="0" algn="just" rtl="1" fontAlgn="base">
              <a:spcBef>
                <a:spcPct val="0"/>
              </a:spcBef>
              <a:spcAft>
                <a:spcPts val="600"/>
              </a:spcAft>
              <a:buNone/>
            </a:pPr>
            <a:endParaRPr lang="ar-KW" sz="1500" dirty="0" smtClean="0">
              <a:solidFill>
                <a:schemeClr val="tx2"/>
              </a:solidFill>
              <a:latin typeface="Calibri" pitchFamily="34" charset="0"/>
              <a:cs typeface="mohammad bold art 1" pitchFamily="2" charset="-78"/>
            </a:endParaRPr>
          </a:p>
          <a:p>
            <a:pPr marL="0" indent="0" algn="just" rtl="1" fontAlgn="base">
              <a:spcBef>
                <a:spcPct val="0"/>
              </a:spcBef>
              <a:spcAft>
                <a:spcPts val="600"/>
              </a:spcAft>
              <a:buNone/>
            </a:pPr>
            <a:r>
              <a:rPr lang="ar-KW" sz="1500" dirty="0" smtClean="0">
                <a:solidFill>
                  <a:schemeClr val="tx2"/>
                </a:solidFill>
                <a:latin typeface="Calibri" pitchFamily="34" charset="0"/>
                <a:cs typeface="mohammad bold art 1" pitchFamily="2" charset="-78"/>
              </a:rPr>
              <a:t>3. </a:t>
            </a:r>
            <a:r>
              <a:rPr lang="ar-YE" sz="1500" dirty="0">
                <a:solidFill>
                  <a:schemeClr val="tx2"/>
                </a:solidFill>
                <a:latin typeface="Calibri" pitchFamily="34" charset="0"/>
                <a:cs typeface="mohammad bold art 1" pitchFamily="2" charset="-78"/>
              </a:rPr>
              <a:t>محاضر اجتماعات الجمعية العامة للشركة لآخر ثلاث سنوات معتمدة من الجهات المختصة. </a:t>
            </a:r>
            <a:endParaRPr lang="ar-YE" sz="1500" dirty="0" smtClean="0">
              <a:solidFill>
                <a:schemeClr val="tx2"/>
              </a:solidFill>
              <a:latin typeface="Calibri" pitchFamily="34" charset="0"/>
              <a:cs typeface="mohammad bold art 1" pitchFamily="2" charset="-78"/>
            </a:endParaRPr>
          </a:p>
          <a:p>
            <a:pPr marL="0" indent="0" algn="r" rtl="1" fontAlgn="base">
              <a:spcBef>
                <a:spcPct val="0"/>
              </a:spcBef>
              <a:spcAft>
                <a:spcPts val="600"/>
              </a:spcAft>
              <a:buNone/>
            </a:pPr>
            <a:endParaRPr lang="ar-YE" sz="1500" dirty="0">
              <a:solidFill>
                <a:schemeClr val="tx2"/>
              </a:solidFill>
              <a:latin typeface="Calibri" pitchFamily="34" charset="0"/>
              <a:cs typeface="mohammad bold art 1" pitchFamily="2" charset="-78"/>
            </a:endParaRPr>
          </a:p>
          <a:p>
            <a:pPr marL="0" indent="0" algn="r" rtl="1" fontAlgn="base">
              <a:spcBef>
                <a:spcPct val="0"/>
              </a:spcBef>
              <a:spcAft>
                <a:spcPts val="600"/>
              </a:spcAft>
              <a:buNone/>
            </a:pPr>
            <a:endParaRPr lang="ar-KW" sz="1500" b="1" dirty="0">
              <a:solidFill>
                <a:schemeClr val="tx2"/>
              </a:solidFill>
              <a:latin typeface="Calibri" pitchFamily="34" charset="0"/>
              <a:cs typeface="mohammad bold art 1" pitchFamily="2" charset="-78"/>
            </a:endParaRPr>
          </a:p>
          <a:p>
            <a:pPr marL="0" indent="0" algn="r" rtl="1" fontAlgn="base">
              <a:spcBef>
                <a:spcPct val="0"/>
              </a:spcBef>
              <a:spcAft>
                <a:spcPts val="600"/>
              </a:spcAft>
              <a:buNone/>
            </a:pPr>
            <a:endParaRPr lang="ar-KW" sz="1500" dirty="0">
              <a:solidFill>
                <a:schemeClr val="tx2"/>
              </a:solidFill>
              <a:latin typeface="Calibri" pitchFamily="34" charset="0"/>
            </a:endParaRPr>
          </a:p>
          <a:p>
            <a:pPr marL="0" indent="0" algn="r" rtl="1" fontAlgn="base">
              <a:spcBef>
                <a:spcPct val="0"/>
              </a:spcBef>
              <a:spcAft>
                <a:spcPts val="600"/>
              </a:spcAft>
              <a:buNone/>
            </a:pPr>
            <a:endParaRPr lang="ar-KW" sz="1500" dirty="0">
              <a:solidFill>
                <a:schemeClr val="tx2"/>
              </a:solidFill>
              <a:latin typeface="Calibri" pitchFamily="34" charset="0"/>
            </a:endParaRPr>
          </a:p>
        </p:txBody>
      </p:sp>
      <p:sp>
        <p:nvSpPr>
          <p:cNvPr id="4" name="Slide Number Placeholder 3"/>
          <p:cNvSpPr>
            <a:spLocks noGrp="1"/>
          </p:cNvSpPr>
          <p:nvPr>
            <p:ph type="sldNum" sz="quarter" idx="12"/>
          </p:nvPr>
        </p:nvSpPr>
        <p:spPr/>
        <p:txBody>
          <a:bodyPr/>
          <a:lstStyle/>
          <a:p>
            <a:fld id="{2E51A151-84BD-4E71-B744-C440629F458B}" type="slidenum">
              <a:rPr lang="en-US" smtClean="0"/>
              <a:pPr/>
              <a:t>18</a:t>
            </a:fld>
            <a:endParaRPr lang="en-US" dirty="0"/>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57447" y="354360"/>
            <a:ext cx="2876204"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057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5087890"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
        <p:nvSpPr>
          <p:cNvPr id="12" name="Title 1"/>
          <p:cNvSpPr txBox="1">
            <a:spLocks/>
          </p:cNvSpPr>
          <p:nvPr/>
        </p:nvSpPr>
        <p:spPr>
          <a:xfrm>
            <a:off x="4333877" y="208134"/>
            <a:ext cx="5876925" cy="114300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just" rtl="1" fontAlgn="base">
              <a:lnSpc>
                <a:spcPct val="100000"/>
              </a:lnSpc>
              <a:spcAft>
                <a:spcPts val="600"/>
              </a:spcAft>
            </a:pPr>
            <a:r>
              <a:rPr lang="ar-YE" sz="3200" b="1" dirty="0">
                <a:solidFill>
                  <a:schemeClr val="tx2"/>
                </a:solidFill>
                <a:latin typeface="Calibri" pitchFamily="34" charset="0"/>
                <a:cs typeface="mohammad bold art 1" pitchFamily="2" charset="-78"/>
              </a:rPr>
              <a:t>إدراج</a:t>
            </a:r>
            <a:r>
              <a:rPr lang="ar-KW" sz="3200" b="1" dirty="0">
                <a:solidFill>
                  <a:schemeClr val="tx2"/>
                </a:solidFill>
                <a:latin typeface="Calibri" pitchFamily="34" charset="0"/>
                <a:cs typeface="mohammad bold art 1" pitchFamily="2" charset="-78"/>
              </a:rPr>
              <a:t> أسهم شركات مساهمة</a:t>
            </a:r>
          </a:p>
        </p:txBody>
      </p:sp>
    </p:spTree>
    <p:extLst>
      <p:ext uri="{BB962C8B-B14F-4D97-AF65-F5344CB8AC3E}">
        <p14:creationId xmlns:p14="http://schemas.microsoft.com/office/powerpoint/2010/main" val="923691694"/>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970116" y="1360927"/>
            <a:ext cx="8088284" cy="4525963"/>
          </a:xfrm>
        </p:spPr>
        <p:txBody>
          <a:bodyPr>
            <a:noAutofit/>
          </a:bodyPr>
          <a:lstStyle/>
          <a:p>
            <a:pPr marL="0" indent="0" algn="just" rtl="1" fontAlgn="base">
              <a:spcBef>
                <a:spcPct val="0"/>
              </a:spcBef>
              <a:spcAft>
                <a:spcPts val="600"/>
              </a:spcAft>
              <a:buNone/>
            </a:pPr>
            <a:r>
              <a:rPr lang="ar-KW" sz="1800" b="1" u="sng" dirty="0">
                <a:solidFill>
                  <a:schemeClr val="tx2"/>
                </a:solidFill>
                <a:latin typeface="Sakkal Majalla" pitchFamily="2" charset="-78"/>
                <a:cs typeface="mohammad bold art 1" pitchFamily="2" charset="-78"/>
              </a:rPr>
              <a:t>يتبع...إدراج أسهم شركات المساهمة المقفلة الكويتية في السوق الرئيسي </a:t>
            </a:r>
            <a:endParaRPr lang="ar-KW" sz="1800" u="sng" dirty="0">
              <a:solidFill>
                <a:schemeClr val="tx2"/>
              </a:solidFill>
              <a:latin typeface="Calibri" pitchFamily="34" charset="0"/>
              <a:cs typeface="mohammad bold art 1" pitchFamily="2" charset="-78"/>
            </a:endParaRPr>
          </a:p>
          <a:p>
            <a:pPr marL="0" indent="0" algn="just" rtl="1" fontAlgn="base">
              <a:lnSpc>
                <a:spcPct val="50000"/>
              </a:lnSpc>
              <a:spcBef>
                <a:spcPct val="0"/>
              </a:spcBef>
              <a:spcAft>
                <a:spcPts val="600"/>
              </a:spcAft>
              <a:buNone/>
            </a:pPr>
            <a:endParaRPr lang="ar-KW" sz="1500" dirty="0" smtClean="0">
              <a:solidFill>
                <a:schemeClr val="tx2"/>
              </a:solidFill>
              <a:latin typeface="Calibri" pitchFamily="34" charset="0"/>
              <a:cs typeface="mohammad bold art 1" pitchFamily="2" charset="-78"/>
            </a:endParaRPr>
          </a:p>
          <a:p>
            <a:pPr marL="0" indent="0" algn="just" rtl="1" fontAlgn="base">
              <a:lnSpc>
                <a:spcPct val="110000"/>
              </a:lnSpc>
              <a:spcBef>
                <a:spcPct val="0"/>
              </a:spcBef>
              <a:spcAft>
                <a:spcPts val="600"/>
              </a:spcAft>
              <a:buNone/>
            </a:pPr>
            <a:r>
              <a:rPr lang="ar-KW" sz="1500" dirty="0" smtClean="0">
                <a:solidFill>
                  <a:schemeClr val="tx2"/>
                </a:solidFill>
                <a:latin typeface="Calibri" pitchFamily="34" charset="0"/>
                <a:cs typeface="mohammad bold art 1" pitchFamily="2" charset="-78"/>
              </a:rPr>
              <a:t>4.</a:t>
            </a:r>
            <a:r>
              <a:rPr lang="ar-YE" sz="1500" dirty="0" smtClean="0">
                <a:solidFill>
                  <a:schemeClr val="tx2"/>
                </a:solidFill>
                <a:latin typeface="Calibri" pitchFamily="34" charset="0"/>
                <a:cs typeface="mohammad bold art 1" pitchFamily="2" charset="-78"/>
              </a:rPr>
              <a:t> رأي قانوني من مكتب المستشار القانوني الخارجي للشركة عن القضايا أو مجموعة القضايا ذات الأثر الجوهري على المركز المالي للشركة سواء كانت مقامة من الشركة أو ضدها وشركاتها التابعة، ومبالغ تلك القضايا وتفاصيلها.</a:t>
            </a:r>
            <a:endParaRPr lang="ar-KW" sz="1500" dirty="0" smtClean="0">
              <a:solidFill>
                <a:schemeClr val="tx2"/>
              </a:solidFill>
              <a:latin typeface="Calibri" pitchFamily="34" charset="0"/>
              <a:cs typeface="mohammad bold art 1" pitchFamily="2" charset="-78"/>
            </a:endParaRPr>
          </a:p>
          <a:p>
            <a:pPr marL="0" indent="0" algn="just" rtl="1" fontAlgn="base">
              <a:lnSpc>
                <a:spcPct val="110000"/>
              </a:lnSpc>
              <a:spcBef>
                <a:spcPct val="0"/>
              </a:spcBef>
              <a:spcAft>
                <a:spcPts val="600"/>
              </a:spcAft>
              <a:buNone/>
            </a:pPr>
            <a:endParaRPr lang="ar-YE" sz="1500" dirty="0" smtClean="0">
              <a:solidFill>
                <a:schemeClr val="tx2"/>
              </a:solidFill>
              <a:latin typeface="Calibri" pitchFamily="34" charset="0"/>
              <a:cs typeface="mohammad bold art 1" pitchFamily="2" charset="-78"/>
            </a:endParaRPr>
          </a:p>
          <a:p>
            <a:pPr marL="0" indent="0" algn="just" rtl="1" fontAlgn="base">
              <a:lnSpc>
                <a:spcPct val="110000"/>
              </a:lnSpc>
              <a:spcBef>
                <a:spcPct val="0"/>
              </a:spcBef>
              <a:spcAft>
                <a:spcPts val="600"/>
              </a:spcAft>
              <a:buNone/>
            </a:pPr>
            <a:r>
              <a:rPr lang="ar-YE" sz="1500" dirty="0" smtClean="0">
                <a:solidFill>
                  <a:schemeClr val="tx2"/>
                </a:solidFill>
                <a:latin typeface="Calibri" pitchFamily="34" charset="0"/>
                <a:cs typeface="mohammad bold art 1" pitchFamily="2" charset="-78"/>
              </a:rPr>
              <a:t>5</a:t>
            </a:r>
            <a:r>
              <a:rPr lang="ar-KW" sz="1500" dirty="0" smtClean="0">
                <a:solidFill>
                  <a:schemeClr val="tx2"/>
                </a:solidFill>
                <a:latin typeface="Calibri" pitchFamily="34" charset="0"/>
                <a:cs typeface="mohammad bold art 1" pitchFamily="2" charset="-78"/>
              </a:rPr>
              <a:t>.</a:t>
            </a:r>
            <a:r>
              <a:rPr lang="ar-YE" sz="1500" dirty="0" smtClean="0">
                <a:solidFill>
                  <a:schemeClr val="tx2"/>
                </a:solidFill>
                <a:latin typeface="Calibri" pitchFamily="34" charset="0"/>
                <a:cs typeface="mohammad bold art 1" pitchFamily="2" charset="-78"/>
              </a:rPr>
              <a:t> نسخة عن سجل مساهمي الشركة صادر عن وكالة مقاصة.</a:t>
            </a:r>
            <a:endParaRPr lang="ar-KW" sz="1500" dirty="0" smtClean="0">
              <a:solidFill>
                <a:schemeClr val="tx2"/>
              </a:solidFill>
              <a:latin typeface="Calibri" pitchFamily="34" charset="0"/>
              <a:cs typeface="mohammad bold art 1" pitchFamily="2" charset="-78"/>
            </a:endParaRPr>
          </a:p>
          <a:p>
            <a:pPr marL="0" indent="0" algn="just" rtl="1" fontAlgn="base">
              <a:lnSpc>
                <a:spcPct val="110000"/>
              </a:lnSpc>
              <a:spcBef>
                <a:spcPct val="0"/>
              </a:spcBef>
              <a:spcAft>
                <a:spcPts val="600"/>
              </a:spcAft>
              <a:buNone/>
            </a:pPr>
            <a:endParaRPr lang="ar-YE" sz="1500" dirty="0" smtClean="0">
              <a:solidFill>
                <a:schemeClr val="tx2"/>
              </a:solidFill>
              <a:latin typeface="Calibri" pitchFamily="34" charset="0"/>
              <a:cs typeface="mohammad bold art 1" pitchFamily="2" charset="-78"/>
            </a:endParaRPr>
          </a:p>
          <a:p>
            <a:pPr marL="0" indent="0" algn="just" rtl="1" fontAlgn="base">
              <a:lnSpc>
                <a:spcPct val="110000"/>
              </a:lnSpc>
              <a:spcBef>
                <a:spcPct val="0"/>
              </a:spcBef>
              <a:spcAft>
                <a:spcPts val="600"/>
              </a:spcAft>
              <a:buNone/>
            </a:pPr>
            <a:r>
              <a:rPr lang="ar-YE" sz="1500" dirty="0" smtClean="0">
                <a:solidFill>
                  <a:schemeClr val="tx2"/>
                </a:solidFill>
                <a:latin typeface="Calibri" pitchFamily="34" charset="0"/>
                <a:cs typeface="mohammad bold art 1" pitchFamily="2" charset="-78"/>
              </a:rPr>
              <a:t>6</a:t>
            </a:r>
            <a:r>
              <a:rPr lang="ar-KW" sz="1500" dirty="0">
                <a:solidFill>
                  <a:schemeClr val="tx2"/>
                </a:solidFill>
                <a:latin typeface="Calibri" pitchFamily="34" charset="0"/>
                <a:cs typeface="mohammad bold art 1" pitchFamily="2" charset="-78"/>
              </a:rPr>
              <a:t>.</a:t>
            </a:r>
            <a:r>
              <a:rPr lang="ar-YE" sz="1500" dirty="0" smtClean="0">
                <a:solidFill>
                  <a:schemeClr val="tx2"/>
                </a:solidFill>
                <a:latin typeface="Calibri" pitchFamily="34" charset="0"/>
                <a:cs typeface="mohammad bold art 1" pitchFamily="2" charset="-78"/>
              </a:rPr>
              <a:t> </a:t>
            </a:r>
            <a:r>
              <a:rPr lang="ar-YE" sz="1500" dirty="0">
                <a:solidFill>
                  <a:schemeClr val="tx2"/>
                </a:solidFill>
                <a:latin typeface="Calibri" pitchFamily="34" charset="0"/>
                <a:cs typeface="mohammad bold art 1" pitchFamily="2" charset="-78"/>
              </a:rPr>
              <a:t>تقرير تفصيلي  بأصول الشركة من مراقب حساباتها يفيد بأن تلك الأصول قد تم تقييمها وفقاً للقواعد والمعايير المتعارف عليها، ويجوز للهيئة طلب نسخة من هذه التقييمات. </a:t>
            </a:r>
            <a:endParaRPr lang="ar-KW" sz="1500" dirty="0" smtClean="0">
              <a:solidFill>
                <a:schemeClr val="tx2"/>
              </a:solidFill>
              <a:latin typeface="Calibri" pitchFamily="34" charset="0"/>
              <a:cs typeface="mohammad bold art 1" pitchFamily="2" charset="-78"/>
            </a:endParaRPr>
          </a:p>
          <a:p>
            <a:pPr marL="0" indent="0" algn="just" rtl="1" fontAlgn="base">
              <a:lnSpc>
                <a:spcPct val="110000"/>
              </a:lnSpc>
              <a:spcBef>
                <a:spcPct val="0"/>
              </a:spcBef>
              <a:spcAft>
                <a:spcPts val="600"/>
              </a:spcAft>
              <a:buNone/>
            </a:pPr>
            <a:endParaRPr lang="ar-YE" sz="1500" dirty="0">
              <a:solidFill>
                <a:schemeClr val="tx2"/>
              </a:solidFill>
              <a:latin typeface="Calibri" pitchFamily="34" charset="0"/>
              <a:cs typeface="mohammad bold art 1" pitchFamily="2" charset="-78"/>
            </a:endParaRPr>
          </a:p>
          <a:p>
            <a:pPr marL="0" indent="0" algn="just" rtl="1" fontAlgn="base">
              <a:lnSpc>
                <a:spcPct val="110000"/>
              </a:lnSpc>
              <a:spcBef>
                <a:spcPct val="0"/>
              </a:spcBef>
              <a:spcAft>
                <a:spcPts val="600"/>
              </a:spcAft>
              <a:buNone/>
            </a:pPr>
            <a:r>
              <a:rPr lang="ar-YE" sz="1500" dirty="0" smtClean="0">
                <a:solidFill>
                  <a:schemeClr val="tx2"/>
                </a:solidFill>
                <a:latin typeface="Calibri" pitchFamily="34" charset="0"/>
                <a:cs typeface="mohammad bold art 1" pitchFamily="2" charset="-78"/>
              </a:rPr>
              <a:t>7</a:t>
            </a:r>
            <a:r>
              <a:rPr lang="ar-KW" sz="1500" dirty="0">
                <a:solidFill>
                  <a:schemeClr val="tx2"/>
                </a:solidFill>
                <a:latin typeface="Calibri" pitchFamily="34" charset="0"/>
                <a:cs typeface="mohammad bold art 1" pitchFamily="2" charset="-78"/>
              </a:rPr>
              <a:t>.</a:t>
            </a:r>
            <a:r>
              <a:rPr lang="ar-YE" sz="1500" dirty="0" smtClean="0">
                <a:solidFill>
                  <a:schemeClr val="tx2"/>
                </a:solidFill>
                <a:latin typeface="Calibri" pitchFamily="34" charset="0"/>
                <a:cs typeface="mohammad bold art 1" pitchFamily="2" charset="-78"/>
              </a:rPr>
              <a:t> تعهد </a:t>
            </a:r>
            <a:r>
              <a:rPr lang="ar-YE" sz="1500" dirty="0">
                <a:solidFill>
                  <a:schemeClr val="tx2"/>
                </a:solidFill>
                <a:latin typeface="Calibri" pitchFamily="34" charset="0"/>
                <a:cs typeface="mohammad bold art 1" pitchFamily="2" charset="-78"/>
              </a:rPr>
              <a:t>من الشركة ومن أعضاء مجلس إدارتها وأعضاء الجهاز التنفيذي والمطلعين لديها بالالتزام بالقوانين واللوائح والقرارات المعمول بها في البورصة أو لدى الهيئة.</a:t>
            </a:r>
          </a:p>
          <a:p>
            <a:pPr marL="0" indent="0" algn="just" rtl="1" fontAlgn="base">
              <a:lnSpc>
                <a:spcPct val="110000"/>
              </a:lnSpc>
              <a:spcBef>
                <a:spcPct val="0"/>
              </a:spcBef>
              <a:spcAft>
                <a:spcPts val="600"/>
              </a:spcAft>
              <a:buNone/>
            </a:pPr>
            <a:endParaRPr lang="ar-YE" sz="1500" b="1" dirty="0">
              <a:solidFill>
                <a:schemeClr val="tx2"/>
              </a:solidFill>
              <a:latin typeface="Calibri" pitchFamily="34" charset="0"/>
              <a:cs typeface="mohammad bold art 1" pitchFamily="2" charset="-78"/>
            </a:endParaRPr>
          </a:p>
          <a:p>
            <a:pPr marL="0" indent="0" algn="r" rtl="1" fontAlgn="base">
              <a:spcBef>
                <a:spcPct val="0"/>
              </a:spcBef>
              <a:spcAft>
                <a:spcPts val="600"/>
              </a:spcAft>
              <a:buNone/>
            </a:pPr>
            <a:endParaRPr lang="ar-KW" sz="1500" b="1" dirty="0">
              <a:solidFill>
                <a:schemeClr val="tx2"/>
              </a:solidFill>
              <a:latin typeface="Calibri" pitchFamily="34" charset="0"/>
              <a:cs typeface="mohammad bold art 1" pitchFamily="2" charset="-78"/>
            </a:endParaRPr>
          </a:p>
          <a:p>
            <a:pPr marL="0" indent="0" algn="r" rtl="1" fontAlgn="base">
              <a:spcBef>
                <a:spcPct val="0"/>
              </a:spcBef>
              <a:spcAft>
                <a:spcPts val="600"/>
              </a:spcAft>
              <a:buNone/>
            </a:pPr>
            <a:endParaRPr lang="ar-KW" sz="1500" dirty="0">
              <a:solidFill>
                <a:schemeClr val="tx2"/>
              </a:solidFill>
              <a:latin typeface="Calibri" pitchFamily="34" charset="0"/>
            </a:endParaRPr>
          </a:p>
          <a:p>
            <a:pPr marL="0" indent="0" algn="r" rtl="1" fontAlgn="base">
              <a:spcBef>
                <a:spcPct val="0"/>
              </a:spcBef>
              <a:spcAft>
                <a:spcPts val="600"/>
              </a:spcAft>
              <a:buNone/>
            </a:pPr>
            <a:endParaRPr lang="ar-KW" sz="1500" dirty="0">
              <a:solidFill>
                <a:schemeClr val="tx2"/>
              </a:solidFill>
              <a:latin typeface="Calibri" pitchFamily="34" charset="0"/>
            </a:endParaRPr>
          </a:p>
        </p:txBody>
      </p:sp>
      <p:sp>
        <p:nvSpPr>
          <p:cNvPr id="4" name="Slide Number Placeholder 3"/>
          <p:cNvSpPr>
            <a:spLocks noGrp="1"/>
          </p:cNvSpPr>
          <p:nvPr>
            <p:ph type="sldNum" sz="quarter" idx="12"/>
          </p:nvPr>
        </p:nvSpPr>
        <p:spPr/>
        <p:txBody>
          <a:bodyPr/>
          <a:lstStyle/>
          <a:p>
            <a:fld id="{2E51A151-84BD-4E71-B744-C440629F458B}" type="slidenum">
              <a:rPr lang="en-US" smtClean="0"/>
              <a:pPr/>
              <a:t>19</a:t>
            </a:fld>
            <a:endParaRPr lang="en-US" dirty="0"/>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354360"/>
            <a:ext cx="2676698"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057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5087890"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
        <p:nvSpPr>
          <p:cNvPr id="12" name="Title 1"/>
          <p:cNvSpPr txBox="1">
            <a:spLocks/>
          </p:cNvSpPr>
          <p:nvPr/>
        </p:nvSpPr>
        <p:spPr>
          <a:xfrm>
            <a:off x="4333877" y="208134"/>
            <a:ext cx="5876925" cy="114300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just" rtl="1" fontAlgn="base">
              <a:lnSpc>
                <a:spcPct val="100000"/>
              </a:lnSpc>
              <a:spcAft>
                <a:spcPts val="600"/>
              </a:spcAft>
            </a:pPr>
            <a:r>
              <a:rPr lang="ar-YE" sz="3200" b="1" dirty="0">
                <a:solidFill>
                  <a:schemeClr val="tx2"/>
                </a:solidFill>
                <a:latin typeface="Calibri" pitchFamily="34" charset="0"/>
                <a:cs typeface="mohammad bold art 1" pitchFamily="2" charset="-78"/>
              </a:rPr>
              <a:t>إدراج</a:t>
            </a:r>
            <a:r>
              <a:rPr lang="ar-KW" sz="3200" b="1" dirty="0">
                <a:solidFill>
                  <a:schemeClr val="tx2"/>
                </a:solidFill>
                <a:latin typeface="Calibri" pitchFamily="34" charset="0"/>
                <a:cs typeface="mohammad bold art 1" pitchFamily="2" charset="-78"/>
              </a:rPr>
              <a:t> أسهم شركات مساهمة</a:t>
            </a:r>
          </a:p>
        </p:txBody>
      </p:sp>
    </p:spTree>
    <p:extLst>
      <p:ext uri="{BB962C8B-B14F-4D97-AF65-F5344CB8AC3E}">
        <p14:creationId xmlns:p14="http://schemas.microsoft.com/office/powerpoint/2010/main" val="270931328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333877" y="274638"/>
            <a:ext cx="5876925" cy="1143000"/>
          </a:xfrm>
        </p:spPr>
        <p:txBody>
          <a:bodyPr>
            <a:normAutofit/>
          </a:bodyPr>
          <a:lstStyle/>
          <a:p>
            <a:pPr algn="r" rtl="1"/>
            <a:r>
              <a:rPr lang="ar-KW" sz="3200" b="1" dirty="0" smtClean="0">
                <a:solidFill>
                  <a:schemeClr val="tx2"/>
                </a:solidFill>
                <a:latin typeface="Sakkal Majalla" pitchFamily="2" charset="-78"/>
                <a:cs typeface="mohammad bold art 1" pitchFamily="2" charset="-78"/>
              </a:rPr>
              <a:t>الفهرس</a:t>
            </a:r>
            <a:endParaRPr lang="en-US" sz="3200" dirty="0">
              <a:solidFill>
                <a:schemeClr val="tx2"/>
              </a:solidFill>
              <a:cs typeface="mohammad bold art 1" pitchFamily="2" charset="-78"/>
            </a:endParaRPr>
          </a:p>
        </p:txBody>
      </p:sp>
      <p:sp>
        <p:nvSpPr>
          <p:cNvPr id="3" name="Content Placeholder 2"/>
          <p:cNvSpPr>
            <a:spLocks noGrp="1"/>
          </p:cNvSpPr>
          <p:nvPr>
            <p:ph idx="1"/>
          </p:nvPr>
        </p:nvSpPr>
        <p:spPr>
          <a:xfrm>
            <a:off x="1981202" y="1202257"/>
            <a:ext cx="8077198" cy="4525963"/>
          </a:xfrm>
        </p:spPr>
        <p:txBody>
          <a:bodyPr>
            <a:noAutofit/>
          </a:bodyPr>
          <a:lstStyle/>
          <a:p>
            <a:pPr algn="r" rtl="1" fontAlgn="base">
              <a:spcBef>
                <a:spcPct val="0"/>
              </a:spcBef>
              <a:spcAft>
                <a:spcPts val="600"/>
              </a:spcAft>
            </a:pPr>
            <a:endParaRPr lang="ar-KW" sz="1600" b="1" dirty="0" smtClean="0">
              <a:solidFill>
                <a:schemeClr val="tx2"/>
              </a:solidFill>
              <a:latin typeface="Calibri" pitchFamily="34" charset="0"/>
              <a:cs typeface="mohammad bold art 1" pitchFamily="2" charset="-78"/>
            </a:endParaRPr>
          </a:p>
          <a:p>
            <a:pPr algn="just" rtl="1" fontAlgn="base">
              <a:lnSpc>
                <a:spcPct val="100000"/>
              </a:lnSpc>
              <a:spcBef>
                <a:spcPct val="0"/>
              </a:spcBef>
              <a:spcAft>
                <a:spcPts val="600"/>
              </a:spcAft>
              <a:buFont typeface="Wingdings" panose="05000000000000000000" pitchFamily="2" charset="2"/>
              <a:buChar char="Ø"/>
            </a:pPr>
            <a:r>
              <a:rPr lang="ar-KW" sz="1600" dirty="0" smtClean="0">
                <a:solidFill>
                  <a:schemeClr val="tx2"/>
                </a:solidFill>
                <a:latin typeface="Calibri" pitchFamily="34" charset="0"/>
                <a:cs typeface="mohammad bold art 1" pitchFamily="2" charset="-78"/>
              </a:rPr>
              <a:t>أحكام عامة ونطاق التطبيق</a:t>
            </a:r>
          </a:p>
          <a:p>
            <a:pPr marL="0" indent="0" algn="just" rtl="1" fontAlgn="base">
              <a:lnSpc>
                <a:spcPct val="50000"/>
              </a:lnSpc>
              <a:spcBef>
                <a:spcPct val="0"/>
              </a:spcBef>
              <a:spcAft>
                <a:spcPts val="600"/>
              </a:spcAft>
              <a:buNone/>
            </a:pPr>
            <a:endParaRPr lang="en-US" sz="1600" dirty="0" smtClean="0">
              <a:solidFill>
                <a:schemeClr val="tx2"/>
              </a:solidFill>
              <a:latin typeface="Calibri" pitchFamily="34" charset="0"/>
              <a:cs typeface="mohammad bold art 1" pitchFamily="2" charset="-78"/>
            </a:endParaRPr>
          </a:p>
          <a:p>
            <a:pPr algn="just" rtl="1" fontAlgn="base">
              <a:lnSpc>
                <a:spcPct val="100000"/>
              </a:lnSpc>
              <a:spcBef>
                <a:spcPct val="0"/>
              </a:spcBef>
              <a:spcAft>
                <a:spcPts val="600"/>
              </a:spcAft>
              <a:buFont typeface="Wingdings" panose="05000000000000000000" pitchFamily="2" charset="2"/>
              <a:buChar char="Ø"/>
            </a:pPr>
            <a:r>
              <a:rPr lang="ar-YE" sz="1600" dirty="0" smtClean="0">
                <a:solidFill>
                  <a:schemeClr val="tx2"/>
                </a:solidFill>
                <a:latin typeface="Calibri" pitchFamily="34" charset="0"/>
                <a:cs typeface="mohammad bold art 1" pitchFamily="2" charset="-78"/>
              </a:rPr>
              <a:t>إدراج</a:t>
            </a:r>
            <a:r>
              <a:rPr lang="ar-KW" sz="1600" dirty="0" smtClean="0">
                <a:solidFill>
                  <a:schemeClr val="tx2"/>
                </a:solidFill>
                <a:latin typeface="Calibri" pitchFamily="34" charset="0"/>
                <a:cs typeface="mohammad bold art 1" pitchFamily="2" charset="-78"/>
              </a:rPr>
              <a:t> أسهم شركات مساهمة</a:t>
            </a:r>
          </a:p>
          <a:p>
            <a:pPr lvl="1" algn="just" rtl="1" fontAlgn="base">
              <a:lnSpc>
                <a:spcPct val="100000"/>
              </a:lnSpc>
              <a:spcBef>
                <a:spcPct val="0"/>
              </a:spcBef>
              <a:spcAft>
                <a:spcPts val="600"/>
              </a:spcAft>
              <a:buFont typeface="Wingdings" panose="05000000000000000000" pitchFamily="2" charset="2"/>
              <a:buChar char="§"/>
            </a:pPr>
            <a:r>
              <a:rPr lang="ar-YE" sz="1600" dirty="0" smtClean="0">
                <a:solidFill>
                  <a:schemeClr val="tx2"/>
                </a:solidFill>
                <a:latin typeface="Calibri" pitchFamily="34" charset="0"/>
                <a:cs typeface="mohammad bold art 1" pitchFamily="2" charset="-78"/>
              </a:rPr>
              <a:t>إدراج </a:t>
            </a:r>
            <a:r>
              <a:rPr lang="ar-YE" sz="1600" dirty="0">
                <a:solidFill>
                  <a:schemeClr val="tx2"/>
                </a:solidFill>
                <a:latin typeface="Calibri" pitchFamily="34" charset="0"/>
                <a:cs typeface="mohammad bold art 1" pitchFamily="2" charset="-78"/>
              </a:rPr>
              <a:t>أسهم شركات المساهمة الكويتية العامة في السوق الرئيسي</a:t>
            </a:r>
            <a:endParaRPr lang="ar-KW" sz="1600" dirty="0">
              <a:solidFill>
                <a:schemeClr val="tx2"/>
              </a:solidFill>
              <a:latin typeface="Calibri" pitchFamily="34" charset="0"/>
              <a:cs typeface="mohammad bold art 1" pitchFamily="2" charset="-78"/>
            </a:endParaRPr>
          </a:p>
          <a:p>
            <a:pPr lvl="1" algn="just" rtl="1" fontAlgn="base">
              <a:lnSpc>
                <a:spcPct val="100000"/>
              </a:lnSpc>
              <a:spcBef>
                <a:spcPct val="0"/>
              </a:spcBef>
              <a:spcAft>
                <a:spcPts val="600"/>
              </a:spcAft>
              <a:buFont typeface="Wingdings" panose="05000000000000000000" pitchFamily="2" charset="2"/>
              <a:buChar char="§"/>
            </a:pPr>
            <a:r>
              <a:rPr lang="ar-YE" sz="1600" dirty="0" smtClean="0">
                <a:solidFill>
                  <a:schemeClr val="tx2"/>
                </a:solidFill>
                <a:latin typeface="Calibri" pitchFamily="34" charset="0"/>
                <a:cs typeface="mohammad bold art 1" pitchFamily="2" charset="-78"/>
              </a:rPr>
              <a:t>إدراج </a:t>
            </a:r>
            <a:r>
              <a:rPr lang="ar-YE" sz="1600" dirty="0">
                <a:solidFill>
                  <a:schemeClr val="tx2"/>
                </a:solidFill>
                <a:latin typeface="Calibri" pitchFamily="34" charset="0"/>
                <a:cs typeface="mohammad bold art 1" pitchFamily="2" charset="-78"/>
              </a:rPr>
              <a:t>أسهم شركات المساهمة المقفلة الكويتية في السوق </a:t>
            </a:r>
            <a:r>
              <a:rPr lang="ar-YE" sz="1600" dirty="0" smtClean="0">
                <a:solidFill>
                  <a:schemeClr val="tx2"/>
                </a:solidFill>
                <a:latin typeface="Calibri" pitchFamily="34" charset="0"/>
                <a:cs typeface="mohammad bold art 1" pitchFamily="2" charset="-78"/>
              </a:rPr>
              <a:t>الرئيسي</a:t>
            </a:r>
            <a:endParaRPr lang="ar-KW" sz="1600" dirty="0" smtClean="0">
              <a:solidFill>
                <a:schemeClr val="tx2"/>
              </a:solidFill>
              <a:latin typeface="Calibri" pitchFamily="34" charset="0"/>
              <a:cs typeface="mohammad bold art 1" pitchFamily="2" charset="-78"/>
            </a:endParaRPr>
          </a:p>
          <a:p>
            <a:pPr lvl="1" algn="just" rtl="1" fontAlgn="base">
              <a:lnSpc>
                <a:spcPct val="100000"/>
              </a:lnSpc>
              <a:spcBef>
                <a:spcPct val="0"/>
              </a:spcBef>
              <a:spcAft>
                <a:spcPts val="600"/>
              </a:spcAft>
              <a:buFont typeface="Wingdings" panose="05000000000000000000" pitchFamily="2" charset="2"/>
              <a:buChar char="§"/>
            </a:pPr>
            <a:r>
              <a:rPr lang="ar-YE" sz="1600" dirty="0" smtClean="0">
                <a:solidFill>
                  <a:schemeClr val="tx2"/>
                </a:solidFill>
                <a:latin typeface="Calibri" pitchFamily="34" charset="0"/>
                <a:cs typeface="mohammad bold art 1" pitchFamily="2" charset="-78"/>
              </a:rPr>
              <a:t>إدراج </a:t>
            </a:r>
            <a:r>
              <a:rPr lang="ar-YE" sz="1600" dirty="0">
                <a:solidFill>
                  <a:schemeClr val="tx2"/>
                </a:solidFill>
                <a:latin typeface="Calibri" pitchFamily="34" charset="0"/>
                <a:cs typeface="mohammad bold art 1" pitchFamily="2" charset="-78"/>
              </a:rPr>
              <a:t>أسهم شركات المساهمة العامة الكويتية في السوق </a:t>
            </a:r>
            <a:r>
              <a:rPr lang="ar-YE" sz="1600" dirty="0" smtClean="0">
                <a:solidFill>
                  <a:schemeClr val="tx2"/>
                </a:solidFill>
                <a:latin typeface="Calibri" pitchFamily="34" charset="0"/>
                <a:cs typeface="mohammad bold art 1" pitchFamily="2" charset="-78"/>
              </a:rPr>
              <a:t>الموازي</a:t>
            </a:r>
            <a:endParaRPr lang="ar-KW" sz="1600" dirty="0" smtClean="0">
              <a:solidFill>
                <a:schemeClr val="tx2"/>
              </a:solidFill>
              <a:latin typeface="Calibri" pitchFamily="34" charset="0"/>
              <a:cs typeface="mohammad bold art 1" pitchFamily="2" charset="-78"/>
            </a:endParaRPr>
          </a:p>
          <a:p>
            <a:pPr lvl="1" algn="just" rtl="1" fontAlgn="base">
              <a:lnSpc>
                <a:spcPct val="100000"/>
              </a:lnSpc>
              <a:spcBef>
                <a:spcPct val="0"/>
              </a:spcBef>
              <a:spcAft>
                <a:spcPts val="600"/>
              </a:spcAft>
              <a:buFont typeface="Wingdings" panose="05000000000000000000" pitchFamily="2" charset="2"/>
              <a:buChar char="§"/>
            </a:pPr>
            <a:r>
              <a:rPr lang="ar-YE" sz="1600" dirty="0" smtClean="0">
                <a:solidFill>
                  <a:schemeClr val="tx2"/>
                </a:solidFill>
                <a:latin typeface="Calibri" pitchFamily="34" charset="0"/>
                <a:cs typeface="mohammad bold art 1" pitchFamily="2" charset="-78"/>
              </a:rPr>
              <a:t>إدراج </a:t>
            </a:r>
            <a:r>
              <a:rPr lang="ar-YE" sz="1600" dirty="0">
                <a:solidFill>
                  <a:schemeClr val="tx2"/>
                </a:solidFill>
                <a:latin typeface="Calibri" pitchFamily="34" charset="0"/>
                <a:cs typeface="mohammad bold art 1" pitchFamily="2" charset="-78"/>
              </a:rPr>
              <a:t>أسهم شركات المساهمة المقفلة الكويتية في السوق </a:t>
            </a:r>
            <a:r>
              <a:rPr lang="ar-YE" sz="1600" dirty="0" smtClean="0">
                <a:solidFill>
                  <a:schemeClr val="tx2"/>
                </a:solidFill>
                <a:latin typeface="Calibri" pitchFamily="34" charset="0"/>
                <a:cs typeface="mohammad bold art 1" pitchFamily="2" charset="-78"/>
              </a:rPr>
              <a:t>الموازي</a:t>
            </a:r>
            <a:endParaRPr lang="ar-KW" sz="1600" dirty="0" smtClean="0">
              <a:solidFill>
                <a:schemeClr val="tx2"/>
              </a:solidFill>
              <a:latin typeface="Calibri" pitchFamily="34" charset="0"/>
              <a:cs typeface="mohammad bold art 1" pitchFamily="2" charset="-78"/>
            </a:endParaRPr>
          </a:p>
          <a:p>
            <a:pPr lvl="1" algn="just" rtl="1" fontAlgn="base">
              <a:lnSpc>
                <a:spcPct val="100000"/>
              </a:lnSpc>
              <a:spcBef>
                <a:spcPct val="0"/>
              </a:spcBef>
              <a:spcAft>
                <a:spcPts val="600"/>
              </a:spcAft>
              <a:buFont typeface="Wingdings" panose="05000000000000000000" pitchFamily="2" charset="2"/>
              <a:buChar char="§"/>
            </a:pPr>
            <a:r>
              <a:rPr lang="ar-YE" sz="1600" dirty="0" smtClean="0">
                <a:solidFill>
                  <a:schemeClr val="tx2"/>
                </a:solidFill>
                <a:latin typeface="Calibri" pitchFamily="34" charset="0"/>
                <a:cs typeface="mohammad bold art 1" pitchFamily="2" charset="-78"/>
              </a:rPr>
              <a:t>إدراج </a:t>
            </a:r>
            <a:r>
              <a:rPr lang="ar-YE" sz="1600" dirty="0">
                <a:solidFill>
                  <a:schemeClr val="tx2"/>
                </a:solidFill>
                <a:latin typeface="Calibri" pitchFamily="34" charset="0"/>
                <a:cs typeface="mohammad bold art 1" pitchFamily="2" charset="-78"/>
              </a:rPr>
              <a:t>أسهم شركات غير الكويتية في السوق </a:t>
            </a:r>
            <a:r>
              <a:rPr lang="ar-YE" sz="1600" dirty="0" smtClean="0">
                <a:solidFill>
                  <a:schemeClr val="tx2"/>
                </a:solidFill>
                <a:latin typeface="Calibri" pitchFamily="34" charset="0"/>
                <a:cs typeface="mohammad bold art 1" pitchFamily="2" charset="-78"/>
              </a:rPr>
              <a:t>الرئيسي</a:t>
            </a:r>
            <a:endParaRPr lang="ar-KW" sz="1600" dirty="0" smtClean="0">
              <a:solidFill>
                <a:schemeClr val="tx2"/>
              </a:solidFill>
              <a:latin typeface="Calibri" pitchFamily="34" charset="0"/>
              <a:cs typeface="mohammad bold art 1" pitchFamily="2" charset="-78"/>
            </a:endParaRPr>
          </a:p>
          <a:p>
            <a:pPr lvl="1" algn="just" rtl="1" fontAlgn="base">
              <a:lnSpc>
                <a:spcPct val="100000"/>
              </a:lnSpc>
              <a:spcBef>
                <a:spcPct val="0"/>
              </a:spcBef>
              <a:spcAft>
                <a:spcPts val="600"/>
              </a:spcAft>
              <a:buFont typeface="Wingdings" panose="05000000000000000000" pitchFamily="2" charset="2"/>
              <a:buChar char="§"/>
            </a:pPr>
            <a:r>
              <a:rPr lang="ar-YE" sz="1600" dirty="0" smtClean="0">
                <a:solidFill>
                  <a:schemeClr val="tx2"/>
                </a:solidFill>
                <a:latin typeface="Calibri" pitchFamily="34" charset="0"/>
                <a:cs typeface="mohammad bold art 1" pitchFamily="2" charset="-78"/>
              </a:rPr>
              <a:t>الإدراج المشترك</a:t>
            </a:r>
            <a:endParaRPr lang="ar-KW" sz="1600" dirty="0" smtClean="0">
              <a:solidFill>
                <a:schemeClr val="tx2"/>
              </a:solidFill>
              <a:latin typeface="Calibri" pitchFamily="34" charset="0"/>
              <a:cs typeface="mohammad bold art 1" pitchFamily="2" charset="-78"/>
            </a:endParaRPr>
          </a:p>
          <a:p>
            <a:pPr lvl="1" algn="just" rtl="1" fontAlgn="base">
              <a:lnSpc>
                <a:spcPct val="100000"/>
              </a:lnSpc>
              <a:spcBef>
                <a:spcPct val="0"/>
              </a:spcBef>
              <a:spcAft>
                <a:spcPts val="600"/>
              </a:spcAft>
              <a:buFont typeface="Wingdings" panose="05000000000000000000" pitchFamily="2" charset="2"/>
              <a:buChar char="§"/>
            </a:pPr>
            <a:r>
              <a:rPr lang="ar-YE" sz="1600" dirty="0" smtClean="0">
                <a:solidFill>
                  <a:schemeClr val="tx2"/>
                </a:solidFill>
                <a:latin typeface="Calibri" pitchFamily="34" charset="0"/>
                <a:cs typeface="mohammad bold art 1" pitchFamily="2" charset="-78"/>
              </a:rPr>
              <a:t>نقل </a:t>
            </a:r>
            <a:r>
              <a:rPr lang="ar-YE" sz="1600" dirty="0">
                <a:solidFill>
                  <a:schemeClr val="tx2"/>
                </a:solidFill>
                <a:latin typeface="Calibri" pitchFamily="34" charset="0"/>
                <a:cs typeface="mohammad bold art 1" pitchFamily="2" charset="-78"/>
              </a:rPr>
              <a:t>إدراج أسهم شركة بين السوق الرئيسي والسوق </a:t>
            </a:r>
            <a:r>
              <a:rPr lang="ar-YE" sz="1600" dirty="0" smtClean="0">
                <a:solidFill>
                  <a:schemeClr val="tx2"/>
                </a:solidFill>
                <a:latin typeface="Calibri" pitchFamily="34" charset="0"/>
                <a:cs typeface="mohammad bold art 1" pitchFamily="2" charset="-78"/>
              </a:rPr>
              <a:t>الموازي</a:t>
            </a:r>
            <a:endParaRPr lang="ar-KW" sz="1600" dirty="0" smtClean="0">
              <a:solidFill>
                <a:schemeClr val="tx2"/>
              </a:solidFill>
              <a:latin typeface="Calibri" pitchFamily="34" charset="0"/>
              <a:cs typeface="mohammad bold art 1" pitchFamily="2" charset="-78"/>
            </a:endParaRPr>
          </a:p>
          <a:p>
            <a:pPr lvl="1" algn="just" rtl="1" fontAlgn="base">
              <a:lnSpc>
                <a:spcPct val="50000"/>
              </a:lnSpc>
              <a:spcBef>
                <a:spcPct val="0"/>
              </a:spcBef>
              <a:spcAft>
                <a:spcPts val="600"/>
              </a:spcAft>
              <a:buFont typeface="Wingdings" panose="05000000000000000000" pitchFamily="2" charset="2"/>
              <a:buChar char="§"/>
            </a:pPr>
            <a:endParaRPr lang="en-US" sz="1600" dirty="0">
              <a:solidFill>
                <a:schemeClr val="tx2"/>
              </a:solidFill>
              <a:latin typeface="Calibri" pitchFamily="34" charset="0"/>
              <a:cs typeface="mohammad bold art 1" pitchFamily="2" charset="-78"/>
            </a:endParaRPr>
          </a:p>
          <a:p>
            <a:pPr algn="just" rtl="1" fontAlgn="base">
              <a:lnSpc>
                <a:spcPct val="100000"/>
              </a:lnSpc>
              <a:spcBef>
                <a:spcPct val="0"/>
              </a:spcBef>
              <a:spcAft>
                <a:spcPts val="600"/>
              </a:spcAft>
              <a:buFont typeface="Wingdings" panose="05000000000000000000" pitchFamily="2" charset="2"/>
              <a:buChar char="Ø"/>
            </a:pPr>
            <a:r>
              <a:rPr lang="ar-YE" sz="1600" dirty="0" smtClean="0">
                <a:solidFill>
                  <a:schemeClr val="tx2"/>
                </a:solidFill>
                <a:latin typeface="Calibri" pitchFamily="34" charset="0"/>
                <a:cs typeface="mohammad bold art 1" pitchFamily="2" charset="-78"/>
              </a:rPr>
              <a:t>إلغاء الإدراج</a:t>
            </a:r>
            <a:endParaRPr lang="ar-KW" sz="1600" dirty="0" smtClean="0">
              <a:solidFill>
                <a:schemeClr val="tx2"/>
              </a:solidFill>
              <a:latin typeface="Calibri" pitchFamily="34" charset="0"/>
              <a:cs typeface="mohammad bold art 1" pitchFamily="2" charset="-78"/>
            </a:endParaRPr>
          </a:p>
          <a:p>
            <a:pPr algn="just" rtl="1" fontAlgn="base">
              <a:lnSpc>
                <a:spcPct val="100000"/>
              </a:lnSpc>
              <a:spcBef>
                <a:spcPct val="0"/>
              </a:spcBef>
              <a:spcAft>
                <a:spcPts val="600"/>
              </a:spcAft>
              <a:buFont typeface="Wingdings" panose="05000000000000000000" pitchFamily="2" charset="2"/>
              <a:buChar char="Ø"/>
            </a:pPr>
            <a:r>
              <a:rPr lang="ar-YE" sz="1600" dirty="0">
                <a:solidFill>
                  <a:schemeClr val="tx2"/>
                </a:solidFill>
                <a:latin typeface="Calibri" pitchFamily="34" charset="0"/>
                <a:cs typeface="mohammad bold art 1" pitchFamily="2" charset="-78"/>
              </a:rPr>
              <a:t>الانسحاب الاختياري</a:t>
            </a:r>
            <a:endParaRPr lang="en-US" sz="1600" dirty="0">
              <a:solidFill>
                <a:schemeClr val="tx2"/>
              </a:solidFill>
              <a:latin typeface="Calibri" pitchFamily="34" charset="0"/>
              <a:cs typeface="mohammad bold art 1" pitchFamily="2" charset="-78"/>
            </a:endParaRPr>
          </a:p>
          <a:p>
            <a:pPr algn="just" rtl="1" fontAlgn="base">
              <a:lnSpc>
                <a:spcPct val="100000"/>
              </a:lnSpc>
              <a:spcBef>
                <a:spcPct val="0"/>
              </a:spcBef>
              <a:spcAft>
                <a:spcPts val="600"/>
              </a:spcAft>
              <a:buFont typeface="Wingdings" panose="05000000000000000000" pitchFamily="2" charset="2"/>
              <a:buChar char="Ø"/>
            </a:pPr>
            <a:r>
              <a:rPr lang="ar-KW" sz="1600" dirty="0" smtClean="0">
                <a:solidFill>
                  <a:schemeClr val="tx2"/>
                </a:solidFill>
                <a:latin typeface="Calibri" pitchFamily="34" charset="0"/>
                <a:cs typeface="mohammad bold art 1" pitchFamily="2" charset="-78"/>
              </a:rPr>
              <a:t>أحكام عامة</a:t>
            </a:r>
          </a:p>
          <a:p>
            <a:pPr algn="just" rtl="1" fontAlgn="base">
              <a:lnSpc>
                <a:spcPct val="100000"/>
              </a:lnSpc>
              <a:spcBef>
                <a:spcPct val="0"/>
              </a:spcBef>
              <a:spcAft>
                <a:spcPts val="600"/>
              </a:spcAft>
              <a:buFont typeface="Wingdings" panose="05000000000000000000" pitchFamily="2" charset="2"/>
              <a:buChar char="Ø"/>
            </a:pPr>
            <a:r>
              <a:rPr lang="ar-KW" sz="1600" dirty="0" smtClean="0">
                <a:solidFill>
                  <a:schemeClr val="tx2"/>
                </a:solidFill>
                <a:latin typeface="Calibri" pitchFamily="34" charset="0"/>
                <a:cs typeface="mohammad bold art 1" pitchFamily="2" charset="-78"/>
              </a:rPr>
              <a:t>الملاحق</a:t>
            </a:r>
            <a:endParaRPr lang="en-US" sz="1600" dirty="0" smtClean="0">
              <a:solidFill>
                <a:schemeClr val="tx2"/>
              </a:solidFill>
              <a:latin typeface="Calibri" pitchFamily="34" charset="0"/>
              <a:cs typeface="mohammad bold art 1" pitchFamily="2" charset="-78"/>
            </a:endParaRPr>
          </a:p>
          <a:p>
            <a:pPr marL="0" indent="0" algn="just" rtl="1" fontAlgn="base">
              <a:spcBef>
                <a:spcPct val="0"/>
              </a:spcBef>
              <a:spcAft>
                <a:spcPts val="600"/>
              </a:spcAft>
              <a:buNone/>
            </a:pPr>
            <a:endParaRPr lang="en-US" sz="1600" b="1" dirty="0">
              <a:solidFill>
                <a:schemeClr val="tx2"/>
              </a:solidFill>
              <a:latin typeface="Calibri" pitchFamily="34" charset="0"/>
              <a:cs typeface="mohammad bold art 1" pitchFamily="2" charset="-78"/>
            </a:endParaRPr>
          </a:p>
          <a:p>
            <a:pPr marL="0" indent="0" algn="just" rtl="1" fontAlgn="base">
              <a:spcBef>
                <a:spcPct val="0"/>
              </a:spcBef>
              <a:spcAft>
                <a:spcPts val="600"/>
              </a:spcAft>
              <a:buNone/>
            </a:pPr>
            <a:endParaRPr lang="en-US" sz="1600" b="1" dirty="0" smtClean="0">
              <a:solidFill>
                <a:schemeClr val="tx2"/>
              </a:solidFill>
              <a:latin typeface="Calibri" pitchFamily="34" charset="0"/>
              <a:cs typeface="mohammad bold art 1" pitchFamily="2" charset="-78"/>
            </a:endParaRPr>
          </a:p>
          <a:p>
            <a:pPr marL="0" indent="0" algn="just" rtl="1" fontAlgn="base">
              <a:spcBef>
                <a:spcPct val="0"/>
              </a:spcBef>
              <a:spcAft>
                <a:spcPts val="600"/>
              </a:spcAft>
              <a:buNone/>
            </a:pPr>
            <a:endParaRPr lang="ar-KW" sz="1600" b="1" dirty="0">
              <a:solidFill>
                <a:schemeClr val="tx2"/>
              </a:solidFill>
              <a:latin typeface="Calibri" pitchFamily="34" charset="0"/>
              <a:cs typeface="mohammad bold art 1" pitchFamily="2" charset="-78"/>
            </a:endParaRPr>
          </a:p>
          <a:p>
            <a:pPr algn="r" rtl="1" fontAlgn="base">
              <a:spcBef>
                <a:spcPct val="0"/>
              </a:spcBef>
              <a:spcAft>
                <a:spcPts val="600"/>
              </a:spcAft>
            </a:pPr>
            <a:endParaRPr lang="ar-KW" sz="1600" b="1" dirty="0">
              <a:solidFill>
                <a:schemeClr val="tx2"/>
              </a:solidFill>
              <a:latin typeface="Calibri" pitchFamily="34" charset="0"/>
              <a:cs typeface="mohammad bold art 1" pitchFamily="2" charset="-78"/>
            </a:endParaRPr>
          </a:p>
          <a:p>
            <a:pPr marL="0" indent="0" algn="just" rtl="1" fontAlgn="base">
              <a:spcBef>
                <a:spcPct val="0"/>
              </a:spcBef>
              <a:spcAft>
                <a:spcPts val="600"/>
              </a:spcAft>
              <a:buNone/>
            </a:pPr>
            <a:endParaRPr lang="ar-KW" sz="1600" dirty="0" smtClean="0">
              <a:solidFill>
                <a:schemeClr val="tx2"/>
              </a:solidFill>
              <a:latin typeface="Calibri" pitchFamily="34" charset="0"/>
              <a:cs typeface="mohammad bold art 1" pitchFamily="2" charset="-78"/>
            </a:endParaRPr>
          </a:p>
        </p:txBody>
      </p:sp>
      <p:sp>
        <p:nvSpPr>
          <p:cNvPr id="4" name="Slide Number Placeholder 3"/>
          <p:cNvSpPr>
            <a:spLocks noGrp="1"/>
          </p:cNvSpPr>
          <p:nvPr>
            <p:ph type="sldNum" sz="quarter" idx="12"/>
          </p:nvPr>
        </p:nvSpPr>
        <p:spPr/>
        <p:txBody>
          <a:bodyPr/>
          <a:lstStyle/>
          <a:p>
            <a:fld id="{2E51A151-84BD-4E71-B744-C440629F458B}" type="slidenum">
              <a:rPr lang="en-US" smtClean="0"/>
              <a:pPr/>
              <a:t>2</a:t>
            </a:fld>
            <a:endParaRPr lang="en-US" dirty="0"/>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916934" y="381001"/>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057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5087890"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81436641"/>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970116" y="1360927"/>
            <a:ext cx="8088284" cy="4525963"/>
          </a:xfrm>
        </p:spPr>
        <p:txBody>
          <a:bodyPr>
            <a:noAutofit/>
          </a:bodyPr>
          <a:lstStyle/>
          <a:p>
            <a:pPr marL="0" indent="0" algn="just" rtl="1" fontAlgn="base">
              <a:spcBef>
                <a:spcPct val="0"/>
              </a:spcBef>
              <a:spcAft>
                <a:spcPts val="600"/>
              </a:spcAft>
              <a:buNone/>
            </a:pPr>
            <a:r>
              <a:rPr lang="ar-KW" sz="1800" b="1" u="sng" dirty="0">
                <a:solidFill>
                  <a:schemeClr val="tx2"/>
                </a:solidFill>
                <a:latin typeface="Sakkal Majalla" pitchFamily="2" charset="-78"/>
                <a:cs typeface="mohammad bold art 1" pitchFamily="2" charset="-78"/>
              </a:rPr>
              <a:t>يتبع...إدراج أسهم شركات المساهمة المقفلة الكويتية في السوق الرئيسي </a:t>
            </a:r>
            <a:endParaRPr lang="ar-KW" sz="1800" b="1" u="sng" dirty="0" smtClean="0">
              <a:solidFill>
                <a:schemeClr val="tx2"/>
              </a:solidFill>
              <a:latin typeface="Sakkal Majalla" pitchFamily="2" charset="-78"/>
              <a:cs typeface="mohammad bold art 1" pitchFamily="2" charset="-78"/>
            </a:endParaRPr>
          </a:p>
          <a:p>
            <a:pPr marL="0" indent="0" algn="just" rtl="1" fontAlgn="base">
              <a:spcBef>
                <a:spcPct val="0"/>
              </a:spcBef>
              <a:spcAft>
                <a:spcPts val="600"/>
              </a:spcAft>
              <a:buNone/>
            </a:pPr>
            <a:endParaRPr lang="ar-KW" sz="1800" u="sng" dirty="0">
              <a:solidFill>
                <a:schemeClr val="tx2"/>
              </a:solidFill>
              <a:latin typeface="Calibri" pitchFamily="34" charset="0"/>
              <a:cs typeface="mohammad bold art 1" pitchFamily="2" charset="-78"/>
            </a:endParaRPr>
          </a:p>
          <a:p>
            <a:pPr marL="0" indent="0" algn="just" rtl="1" fontAlgn="base">
              <a:lnSpc>
                <a:spcPct val="110000"/>
              </a:lnSpc>
              <a:spcBef>
                <a:spcPct val="0"/>
              </a:spcBef>
              <a:spcAft>
                <a:spcPts val="600"/>
              </a:spcAft>
              <a:buNone/>
            </a:pPr>
            <a:r>
              <a:rPr lang="ar-YE" sz="1500" dirty="0" smtClean="0">
                <a:solidFill>
                  <a:schemeClr val="tx2"/>
                </a:solidFill>
                <a:latin typeface="Calibri" pitchFamily="34" charset="0"/>
                <a:cs typeface="mohammad bold art 1" pitchFamily="2" charset="-78"/>
              </a:rPr>
              <a:t>8</a:t>
            </a:r>
            <a:r>
              <a:rPr lang="ar-KW" sz="1500" dirty="0">
                <a:solidFill>
                  <a:schemeClr val="tx2"/>
                </a:solidFill>
                <a:latin typeface="Calibri" pitchFamily="34" charset="0"/>
                <a:cs typeface="mohammad bold art 1" pitchFamily="2" charset="-78"/>
              </a:rPr>
              <a:t>.</a:t>
            </a:r>
            <a:r>
              <a:rPr lang="ar-YE" sz="1500" dirty="0" smtClean="0">
                <a:solidFill>
                  <a:schemeClr val="tx2"/>
                </a:solidFill>
                <a:latin typeface="Calibri" pitchFamily="34" charset="0"/>
                <a:cs typeface="mohammad bold art 1" pitchFamily="2" charset="-78"/>
              </a:rPr>
              <a:t> موافقة </a:t>
            </a:r>
            <a:r>
              <a:rPr lang="ar-YE" sz="1500" dirty="0">
                <a:solidFill>
                  <a:schemeClr val="tx2"/>
                </a:solidFill>
                <a:latin typeface="Calibri" pitchFamily="34" charset="0"/>
                <a:cs typeface="mohammad bold art 1" pitchFamily="2" charset="-78"/>
              </a:rPr>
              <a:t>البنك المركزي للتقدم بطلب الإدراج، وذلك بالنسبة للوحدات الخاضعة لرقابة البنك المركزي</a:t>
            </a:r>
            <a:r>
              <a:rPr lang="ar-YE" sz="1500" dirty="0" smtClean="0">
                <a:solidFill>
                  <a:schemeClr val="tx2"/>
                </a:solidFill>
                <a:latin typeface="Calibri" pitchFamily="34" charset="0"/>
                <a:cs typeface="mohammad bold art 1" pitchFamily="2" charset="-78"/>
              </a:rPr>
              <a:t>.</a:t>
            </a:r>
            <a:endParaRPr lang="ar-KW" sz="1500" dirty="0" smtClean="0">
              <a:solidFill>
                <a:schemeClr val="tx2"/>
              </a:solidFill>
              <a:latin typeface="Calibri" pitchFamily="34" charset="0"/>
              <a:cs typeface="mohammad bold art 1" pitchFamily="2" charset="-78"/>
            </a:endParaRPr>
          </a:p>
          <a:p>
            <a:pPr marL="0" indent="0" algn="just" rtl="1" fontAlgn="base">
              <a:lnSpc>
                <a:spcPct val="110000"/>
              </a:lnSpc>
              <a:spcBef>
                <a:spcPct val="0"/>
              </a:spcBef>
              <a:spcAft>
                <a:spcPts val="600"/>
              </a:spcAft>
              <a:buNone/>
            </a:pPr>
            <a:endParaRPr lang="ar-YE" sz="1500" dirty="0">
              <a:solidFill>
                <a:schemeClr val="tx2"/>
              </a:solidFill>
              <a:latin typeface="Calibri" pitchFamily="34" charset="0"/>
              <a:cs typeface="mohammad bold art 1" pitchFamily="2" charset="-78"/>
            </a:endParaRPr>
          </a:p>
          <a:p>
            <a:pPr marL="0" indent="0" algn="just" rtl="1" fontAlgn="base">
              <a:lnSpc>
                <a:spcPct val="110000"/>
              </a:lnSpc>
              <a:spcBef>
                <a:spcPct val="0"/>
              </a:spcBef>
              <a:spcAft>
                <a:spcPts val="600"/>
              </a:spcAft>
              <a:buNone/>
            </a:pPr>
            <a:r>
              <a:rPr lang="ar-YE" sz="1500" dirty="0" smtClean="0">
                <a:solidFill>
                  <a:schemeClr val="tx2"/>
                </a:solidFill>
                <a:latin typeface="Calibri" pitchFamily="34" charset="0"/>
                <a:cs typeface="mohammad bold art 1" pitchFamily="2" charset="-78"/>
              </a:rPr>
              <a:t>9</a:t>
            </a:r>
            <a:r>
              <a:rPr lang="ar-KW" sz="1500" dirty="0">
                <a:solidFill>
                  <a:schemeClr val="tx2"/>
                </a:solidFill>
                <a:latin typeface="Calibri" pitchFamily="34" charset="0"/>
                <a:cs typeface="mohammad bold art 1" pitchFamily="2" charset="-78"/>
              </a:rPr>
              <a:t>.</a:t>
            </a:r>
            <a:r>
              <a:rPr lang="ar-YE" sz="1500" dirty="0" smtClean="0">
                <a:solidFill>
                  <a:schemeClr val="tx2"/>
                </a:solidFill>
                <a:latin typeface="Calibri" pitchFamily="34" charset="0"/>
                <a:cs typeface="mohammad bold art 1" pitchFamily="2" charset="-78"/>
              </a:rPr>
              <a:t> إيصال </a:t>
            </a:r>
            <a:r>
              <a:rPr lang="ar-YE" sz="1500" dirty="0">
                <a:solidFill>
                  <a:schemeClr val="tx2"/>
                </a:solidFill>
                <a:latin typeface="Calibri" pitchFamily="34" charset="0"/>
                <a:cs typeface="mohammad bold art 1" pitchFamily="2" charset="-78"/>
              </a:rPr>
              <a:t>دفع رسوم طلب الإدراج للهيئة</a:t>
            </a:r>
            <a:r>
              <a:rPr lang="ar-YE" sz="1500" dirty="0" smtClean="0">
                <a:solidFill>
                  <a:schemeClr val="tx2"/>
                </a:solidFill>
                <a:latin typeface="Calibri" pitchFamily="34" charset="0"/>
                <a:cs typeface="mohammad bold art 1" pitchFamily="2" charset="-78"/>
              </a:rPr>
              <a:t>.</a:t>
            </a:r>
            <a:endParaRPr lang="ar-KW" sz="1500" dirty="0" smtClean="0">
              <a:solidFill>
                <a:schemeClr val="tx2"/>
              </a:solidFill>
              <a:latin typeface="Calibri" pitchFamily="34" charset="0"/>
              <a:cs typeface="mohammad bold art 1" pitchFamily="2" charset="-78"/>
            </a:endParaRPr>
          </a:p>
          <a:p>
            <a:pPr marL="0" indent="0" algn="just" rtl="1" fontAlgn="base">
              <a:lnSpc>
                <a:spcPct val="110000"/>
              </a:lnSpc>
              <a:spcBef>
                <a:spcPct val="0"/>
              </a:spcBef>
              <a:spcAft>
                <a:spcPts val="600"/>
              </a:spcAft>
              <a:buNone/>
            </a:pPr>
            <a:endParaRPr lang="ar-YE" sz="1500" dirty="0">
              <a:solidFill>
                <a:schemeClr val="tx2"/>
              </a:solidFill>
              <a:latin typeface="Calibri" pitchFamily="34" charset="0"/>
              <a:cs typeface="mohammad bold art 1" pitchFamily="2" charset="-78"/>
            </a:endParaRPr>
          </a:p>
          <a:p>
            <a:pPr marL="0" indent="0" algn="just" rtl="1" fontAlgn="base">
              <a:lnSpc>
                <a:spcPct val="110000"/>
              </a:lnSpc>
              <a:spcBef>
                <a:spcPct val="0"/>
              </a:spcBef>
              <a:spcAft>
                <a:spcPts val="600"/>
              </a:spcAft>
              <a:buNone/>
            </a:pPr>
            <a:r>
              <a:rPr lang="ar-YE" sz="1500" dirty="0" smtClean="0">
                <a:solidFill>
                  <a:schemeClr val="tx2"/>
                </a:solidFill>
                <a:latin typeface="Calibri" pitchFamily="34" charset="0"/>
                <a:cs typeface="mohammad bold art 1" pitchFamily="2" charset="-78"/>
              </a:rPr>
              <a:t>10</a:t>
            </a:r>
            <a:r>
              <a:rPr lang="ar-KW" sz="1500" dirty="0" smtClean="0">
                <a:solidFill>
                  <a:schemeClr val="tx2"/>
                </a:solidFill>
                <a:latin typeface="Calibri" pitchFamily="34" charset="0"/>
                <a:cs typeface="mohammad bold art 1" pitchFamily="2" charset="-78"/>
              </a:rPr>
              <a:t>.</a:t>
            </a:r>
            <a:r>
              <a:rPr lang="ar-YE" sz="1500" dirty="0" smtClean="0">
                <a:solidFill>
                  <a:schemeClr val="tx2"/>
                </a:solidFill>
                <a:latin typeface="Calibri" pitchFamily="34" charset="0"/>
                <a:cs typeface="mohammad bold art 1" pitchFamily="2" charset="-78"/>
              </a:rPr>
              <a:t> أية </a:t>
            </a:r>
            <a:r>
              <a:rPr lang="ar-YE" sz="1500" dirty="0">
                <a:solidFill>
                  <a:schemeClr val="tx2"/>
                </a:solidFill>
                <a:latin typeface="Calibri" pitchFamily="34" charset="0"/>
                <a:cs typeface="mohammad bold art 1" pitchFamily="2" charset="-78"/>
              </a:rPr>
              <a:t>مستندات أخرى تطلبها الهيئة</a:t>
            </a:r>
            <a:r>
              <a:rPr lang="ar-YE" sz="1500" dirty="0" smtClean="0">
                <a:solidFill>
                  <a:schemeClr val="tx2"/>
                </a:solidFill>
                <a:latin typeface="Calibri" pitchFamily="34" charset="0"/>
                <a:cs typeface="mohammad bold art 1" pitchFamily="2" charset="-78"/>
              </a:rPr>
              <a:t>.</a:t>
            </a:r>
            <a:endParaRPr lang="ar-KW" sz="1500" dirty="0" smtClean="0">
              <a:solidFill>
                <a:schemeClr val="tx2"/>
              </a:solidFill>
              <a:latin typeface="Calibri" pitchFamily="34" charset="0"/>
              <a:cs typeface="mohammad bold art 1" pitchFamily="2" charset="-78"/>
            </a:endParaRPr>
          </a:p>
          <a:p>
            <a:pPr marL="0" indent="0" algn="just" rtl="1" fontAlgn="base">
              <a:lnSpc>
                <a:spcPct val="110000"/>
              </a:lnSpc>
              <a:spcBef>
                <a:spcPct val="0"/>
              </a:spcBef>
              <a:spcAft>
                <a:spcPts val="600"/>
              </a:spcAft>
              <a:buNone/>
            </a:pPr>
            <a:endParaRPr lang="ar-KW" sz="1500" dirty="0" smtClean="0">
              <a:solidFill>
                <a:schemeClr val="tx2"/>
              </a:solidFill>
              <a:latin typeface="Calibri" pitchFamily="34" charset="0"/>
              <a:cs typeface="mohammad bold art 1" pitchFamily="2" charset="-78"/>
            </a:endParaRPr>
          </a:p>
          <a:p>
            <a:pPr algn="just" rtl="1" fontAlgn="base">
              <a:lnSpc>
                <a:spcPct val="110000"/>
              </a:lnSpc>
              <a:spcBef>
                <a:spcPct val="0"/>
              </a:spcBef>
              <a:spcAft>
                <a:spcPts val="600"/>
              </a:spcAft>
              <a:buFont typeface="Wingdings" panose="05000000000000000000" pitchFamily="2" charset="2"/>
              <a:buChar char="§"/>
            </a:pPr>
            <a:r>
              <a:rPr lang="ar-YE" sz="1500" dirty="0" smtClean="0">
                <a:solidFill>
                  <a:schemeClr val="tx2"/>
                </a:solidFill>
                <a:latin typeface="Calibri" pitchFamily="34" charset="0"/>
                <a:cs typeface="mohammad bold art 1" pitchFamily="2" charset="-78"/>
              </a:rPr>
              <a:t>إذا </a:t>
            </a:r>
            <a:r>
              <a:rPr lang="ar-YE" sz="1500" dirty="0">
                <a:solidFill>
                  <a:schemeClr val="tx2"/>
                </a:solidFill>
                <a:latin typeface="Calibri" pitchFamily="34" charset="0"/>
                <a:cs typeface="mohammad bold art 1" pitchFamily="2" charset="-78"/>
              </a:rPr>
              <a:t>كان الطلب مقدماً من شركة قد غيرت شكلها القانوني من شركة ذات مسئولية محدودة إلى شركة مساهمة مقفلة، فيجب عند تاريخ تقديم الطلب أن يكون قد انقضى على هذا التغيير سنتان من تاريخ التأشير في السجل التجاري بهذا التغيير.</a:t>
            </a:r>
          </a:p>
          <a:p>
            <a:pPr marL="0" indent="0" algn="r" rtl="1" fontAlgn="base">
              <a:spcBef>
                <a:spcPct val="0"/>
              </a:spcBef>
              <a:spcAft>
                <a:spcPts val="600"/>
              </a:spcAft>
              <a:buNone/>
            </a:pPr>
            <a:endParaRPr lang="ar-YE" sz="1500" b="1" dirty="0">
              <a:solidFill>
                <a:schemeClr val="tx2"/>
              </a:solidFill>
              <a:latin typeface="Calibri" pitchFamily="34" charset="0"/>
              <a:cs typeface="mohammad bold art 1" pitchFamily="2" charset="-78"/>
            </a:endParaRPr>
          </a:p>
          <a:p>
            <a:pPr marL="0" indent="0" algn="r" rtl="1" fontAlgn="base">
              <a:spcBef>
                <a:spcPct val="0"/>
              </a:spcBef>
              <a:spcAft>
                <a:spcPts val="600"/>
              </a:spcAft>
              <a:buNone/>
            </a:pPr>
            <a:endParaRPr lang="ar-KW" sz="1500" b="1" dirty="0">
              <a:solidFill>
                <a:schemeClr val="tx2"/>
              </a:solidFill>
              <a:latin typeface="Calibri" pitchFamily="34" charset="0"/>
              <a:cs typeface="mohammad bold art 1" pitchFamily="2" charset="-78"/>
            </a:endParaRPr>
          </a:p>
          <a:p>
            <a:pPr marL="0" indent="0" algn="r" rtl="1" fontAlgn="base">
              <a:spcBef>
                <a:spcPct val="0"/>
              </a:spcBef>
              <a:spcAft>
                <a:spcPts val="600"/>
              </a:spcAft>
              <a:buNone/>
            </a:pPr>
            <a:endParaRPr lang="ar-KW" sz="1500" dirty="0">
              <a:solidFill>
                <a:schemeClr val="tx2"/>
              </a:solidFill>
              <a:latin typeface="Calibri" pitchFamily="34" charset="0"/>
            </a:endParaRPr>
          </a:p>
          <a:p>
            <a:pPr marL="0" indent="0" algn="r" rtl="1" fontAlgn="base">
              <a:spcBef>
                <a:spcPct val="0"/>
              </a:spcBef>
              <a:spcAft>
                <a:spcPts val="600"/>
              </a:spcAft>
              <a:buNone/>
            </a:pPr>
            <a:endParaRPr lang="ar-KW" sz="1500" dirty="0">
              <a:solidFill>
                <a:schemeClr val="tx2"/>
              </a:solidFill>
              <a:latin typeface="Calibri" pitchFamily="34" charset="0"/>
            </a:endParaRPr>
          </a:p>
        </p:txBody>
      </p:sp>
      <p:sp>
        <p:nvSpPr>
          <p:cNvPr id="4" name="Slide Number Placeholder 3"/>
          <p:cNvSpPr>
            <a:spLocks noGrp="1"/>
          </p:cNvSpPr>
          <p:nvPr>
            <p:ph type="sldNum" sz="quarter" idx="12"/>
          </p:nvPr>
        </p:nvSpPr>
        <p:spPr/>
        <p:txBody>
          <a:bodyPr/>
          <a:lstStyle/>
          <a:p>
            <a:fld id="{2E51A151-84BD-4E71-B744-C440629F458B}" type="slidenum">
              <a:rPr lang="en-US" smtClean="0"/>
              <a:pPr/>
              <a:t>20</a:t>
            </a:fld>
            <a:endParaRPr lang="en-US" dirty="0"/>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354360"/>
            <a:ext cx="2676698"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057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5087890"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
        <p:nvSpPr>
          <p:cNvPr id="12" name="Title 1"/>
          <p:cNvSpPr txBox="1">
            <a:spLocks/>
          </p:cNvSpPr>
          <p:nvPr/>
        </p:nvSpPr>
        <p:spPr>
          <a:xfrm>
            <a:off x="4333877" y="208134"/>
            <a:ext cx="5876925" cy="114300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just" rtl="1" fontAlgn="base">
              <a:lnSpc>
                <a:spcPct val="100000"/>
              </a:lnSpc>
              <a:spcAft>
                <a:spcPts val="600"/>
              </a:spcAft>
            </a:pPr>
            <a:r>
              <a:rPr lang="ar-YE" sz="3200" b="1" dirty="0">
                <a:solidFill>
                  <a:schemeClr val="tx2"/>
                </a:solidFill>
                <a:latin typeface="Calibri" pitchFamily="34" charset="0"/>
                <a:cs typeface="mohammad bold art 1" pitchFamily="2" charset="-78"/>
              </a:rPr>
              <a:t>إدراج</a:t>
            </a:r>
            <a:r>
              <a:rPr lang="ar-KW" sz="3200" b="1" dirty="0">
                <a:solidFill>
                  <a:schemeClr val="tx2"/>
                </a:solidFill>
                <a:latin typeface="Calibri" pitchFamily="34" charset="0"/>
                <a:cs typeface="mohammad bold art 1" pitchFamily="2" charset="-78"/>
              </a:rPr>
              <a:t> أسهم شركات مساهمة</a:t>
            </a:r>
          </a:p>
        </p:txBody>
      </p:sp>
    </p:spTree>
    <p:extLst>
      <p:ext uri="{BB962C8B-B14F-4D97-AF65-F5344CB8AC3E}">
        <p14:creationId xmlns:p14="http://schemas.microsoft.com/office/powerpoint/2010/main" val="2773459140"/>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981202" y="1202257"/>
            <a:ext cx="8077198" cy="4525963"/>
          </a:xfrm>
        </p:spPr>
        <p:txBody>
          <a:bodyPr>
            <a:noAutofit/>
          </a:bodyPr>
          <a:lstStyle/>
          <a:p>
            <a:pPr algn="r" rtl="1" fontAlgn="base">
              <a:spcBef>
                <a:spcPct val="0"/>
              </a:spcBef>
              <a:spcAft>
                <a:spcPts val="600"/>
              </a:spcAft>
            </a:pPr>
            <a:endParaRPr lang="ar-KW" sz="1600" b="1" dirty="0" smtClean="0">
              <a:solidFill>
                <a:schemeClr val="tx2"/>
              </a:solidFill>
              <a:latin typeface="Calibri" pitchFamily="34" charset="0"/>
              <a:cs typeface="mohammad bold art 1" pitchFamily="2" charset="-78"/>
            </a:endParaRPr>
          </a:p>
          <a:p>
            <a:pPr algn="just" rtl="1" fontAlgn="base">
              <a:lnSpc>
                <a:spcPct val="100000"/>
              </a:lnSpc>
              <a:spcBef>
                <a:spcPct val="0"/>
              </a:spcBef>
              <a:spcAft>
                <a:spcPts val="600"/>
              </a:spcAft>
              <a:buFont typeface="Wingdings" panose="05000000000000000000" pitchFamily="2" charset="2"/>
              <a:buChar char="Ø"/>
            </a:pPr>
            <a:endParaRPr lang="ar-KW" sz="1600" dirty="0" smtClean="0">
              <a:solidFill>
                <a:schemeClr val="tx2"/>
              </a:solidFill>
              <a:latin typeface="Calibri" pitchFamily="34" charset="0"/>
              <a:cs typeface="mohammad bold art 1" pitchFamily="2" charset="-78"/>
            </a:endParaRPr>
          </a:p>
          <a:p>
            <a:pPr algn="just" rtl="1" fontAlgn="base">
              <a:lnSpc>
                <a:spcPct val="100000"/>
              </a:lnSpc>
              <a:spcBef>
                <a:spcPct val="0"/>
              </a:spcBef>
              <a:spcAft>
                <a:spcPts val="600"/>
              </a:spcAft>
              <a:buFont typeface="Wingdings" panose="05000000000000000000" pitchFamily="2" charset="2"/>
              <a:buChar char="Ø"/>
            </a:pPr>
            <a:endParaRPr lang="ar-KW" sz="1600" dirty="0">
              <a:solidFill>
                <a:schemeClr val="tx2"/>
              </a:solidFill>
              <a:latin typeface="Calibri" pitchFamily="34" charset="0"/>
              <a:cs typeface="mohammad bold art 1" pitchFamily="2" charset="-78"/>
            </a:endParaRPr>
          </a:p>
          <a:p>
            <a:pPr algn="just" rtl="1" fontAlgn="base">
              <a:lnSpc>
                <a:spcPct val="100000"/>
              </a:lnSpc>
              <a:spcBef>
                <a:spcPct val="0"/>
              </a:spcBef>
              <a:spcAft>
                <a:spcPts val="600"/>
              </a:spcAft>
              <a:buFont typeface="Wingdings" panose="05000000000000000000" pitchFamily="2" charset="2"/>
              <a:buChar char="Ø"/>
            </a:pPr>
            <a:endParaRPr lang="ar-KW" sz="1600" dirty="0">
              <a:solidFill>
                <a:schemeClr val="tx2"/>
              </a:solidFill>
              <a:latin typeface="Calibri" pitchFamily="34" charset="0"/>
              <a:cs typeface="mohammad bold art 1" pitchFamily="2" charset="-78"/>
            </a:endParaRPr>
          </a:p>
          <a:p>
            <a:pPr algn="just" rtl="1" fontAlgn="base">
              <a:lnSpc>
                <a:spcPct val="100000"/>
              </a:lnSpc>
              <a:spcBef>
                <a:spcPct val="0"/>
              </a:spcBef>
              <a:spcAft>
                <a:spcPts val="600"/>
              </a:spcAft>
              <a:buFont typeface="Wingdings" panose="05000000000000000000" pitchFamily="2" charset="2"/>
              <a:buChar char="Ø"/>
            </a:pPr>
            <a:endParaRPr lang="ar-KW" sz="1600" dirty="0" smtClean="0">
              <a:solidFill>
                <a:schemeClr val="tx2"/>
              </a:solidFill>
              <a:latin typeface="Calibri" pitchFamily="34" charset="0"/>
              <a:cs typeface="mohammad bold art 1" pitchFamily="2" charset="-78"/>
            </a:endParaRPr>
          </a:p>
          <a:p>
            <a:pPr algn="just" rtl="1" fontAlgn="base">
              <a:lnSpc>
                <a:spcPct val="100000"/>
              </a:lnSpc>
              <a:spcBef>
                <a:spcPct val="0"/>
              </a:spcBef>
              <a:spcAft>
                <a:spcPts val="600"/>
              </a:spcAft>
              <a:buFont typeface="Wingdings" panose="05000000000000000000" pitchFamily="2" charset="2"/>
              <a:buChar char="Ø"/>
            </a:pPr>
            <a:r>
              <a:rPr lang="ar-YE" dirty="0">
                <a:solidFill>
                  <a:schemeClr val="tx2"/>
                </a:solidFill>
                <a:latin typeface="Calibri" pitchFamily="34" charset="0"/>
                <a:cs typeface="mohammad bold art 1" pitchFamily="2" charset="-78"/>
              </a:rPr>
              <a:t>إدراج</a:t>
            </a:r>
            <a:r>
              <a:rPr lang="ar-KW" dirty="0">
                <a:solidFill>
                  <a:schemeClr val="tx2"/>
                </a:solidFill>
                <a:latin typeface="Calibri" pitchFamily="34" charset="0"/>
                <a:cs typeface="mohammad bold art 1" pitchFamily="2" charset="-78"/>
              </a:rPr>
              <a:t> أسهم شركات </a:t>
            </a:r>
            <a:r>
              <a:rPr lang="ar-KW" dirty="0" smtClean="0">
                <a:solidFill>
                  <a:schemeClr val="tx2"/>
                </a:solidFill>
                <a:latin typeface="Calibri" pitchFamily="34" charset="0"/>
                <a:cs typeface="mohammad bold art 1" pitchFamily="2" charset="-78"/>
              </a:rPr>
              <a:t>مساهمة</a:t>
            </a:r>
          </a:p>
          <a:p>
            <a:pPr algn="just" rtl="1" fontAlgn="base">
              <a:lnSpc>
                <a:spcPct val="100000"/>
              </a:lnSpc>
              <a:spcBef>
                <a:spcPct val="0"/>
              </a:spcBef>
              <a:spcAft>
                <a:spcPts val="600"/>
              </a:spcAft>
              <a:buFont typeface="Wingdings" panose="05000000000000000000" pitchFamily="2" charset="2"/>
              <a:buChar char="Ø"/>
            </a:pPr>
            <a:endParaRPr lang="ar-KW" dirty="0" smtClean="0">
              <a:solidFill>
                <a:schemeClr val="tx2"/>
              </a:solidFill>
              <a:latin typeface="Calibri" pitchFamily="34" charset="0"/>
              <a:cs typeface="mohammad bold art 1" pitchFamily="2" charset="-78"/>
            </a:endParaRPr>
          </a:p>
          <a:p>
            <a:pPr marL="742950" lvl="2" indent="-285750" algn="just" rtl="1" fontAlgn="base">
              <a:lnSpc>
                <a:spcPct val="100000"/>
              </a:lnSpc>
              <a:spcBef>
                <a:spcPct val="0"/>
              </a:spcBef>
              <a:spcAft>
                <a:spcPts val="600"/>
              </a:spcAft>
              <a:buFont typeface="Wingdings" panose="05000000000000000000" pitchFamily="2" charset="2"/>
              <a:buChar char="§"/>
            </a:pPr>
            <a:r>
              <a:rPr lang="ar-YE" dirty="0" smtClean="0">
                <a:solidFill>
                  <a:schemeClr val="tx2"/>
                </a:solidFill>
                <a:latin typeface="Calibri" pitchFamily="34" charset="0"/>
                <a:cs typeface="mohammad bold art 1" pitchFamily="2" charset="-78"/>
              </a:rPr>
              <a:t>إدراج </a:t>
            </a:r>
            <a:r>
              <a:rPr lang="ar-YE" dirty="0">
                <a:solidFill>
                  <a:schemeClr val="tx2"/>
                </a:solidFill>
                <a:latin typeface="Calibri" pitchFamily="34" charset="0"/>
                <a:cs typeface="mohammad bold art 1" pitchFamily="2" charset="-78"/>
              </a:rPr>
              <a:t>أسهم شركات المساهمة </a:t>
            </a:r>
            <a:r>
              <a:rPr lang="ar-YE" dirty="0" smtClean="0">
                <a:solidFill>
                  <a:schemeClr val="tx2"/>
                </a:solidFill>
                <a:latin typeface="Calibri" pitchFamily="34" charset="0"/>
                <a:cs typeface="mohammad bold art 1" pitchFamily="2" charset="-78"/>
              </a:rPr>
              <a:t>ال</a:t>
            </a:r>
            <a:r>
              <a:rPr lang="ar-KW" dirty="0" smtClean="0">
                <a:solidFill>
                  <a:schemeClr val="tx2"/>
                </a:solidFill>
                <a:latin typeface="Calibri" pitchFamily="34" charset="0"/>
                <a:cs typeface="mohammad bold art 1" pitchFamily="2" charset="-78"/>
              </a:rPr>
              <a:t>عامة</a:t>
            </a:r>
            <a:r>
              <a:rPr lang="ar-YE" dirty="0" smtClean="0">
                <a:solidFill>
                  <a:schemeClr val="tx2"/>
                </a:solidFill>
                <a:latin typeface="Calibri" pitchFamily="34" charset="0"/>
                <a:cs typeface="mohammad bold art 1" pitchFamily="2" charset="-78"/>
              </a:rPr>
              <a:t> </a:t>
            </a:r>
            <a:r>
              <a:rPr lang="ar-YE" dirty="0">
                <a:solidFill>
                  <a:schemeClr val="tx2"/>
                </a:solidFill>
                <a:latin typeface="Calibri" pitchFamily="34" charset="0"/>
                <a:cs typeface="mohammad bold art 1" pitchFamily="2" charset="-78"/>
              </a:rPr>
              <a:t>الكويتية في السوق </a:t>
            </a:r>
            <a:r>
              <a:rPr lang="ar-YE" dirty="0" smtClean="0">
                <a:solidFill>
                  <a:schemeClr val="tx2"/>
                </a:solidFill>
                <a:latin typeface="Calibri" pitchFamily="34" charset="0"/>
                <a:cs typeface="mohammad bold art 1" pitchFamily="2" charset="-78"/>
              </a:rPr>
              <a:t>ال</a:t>
            </a:r>
            <a:r>
              <a:rPr lang="ar-KW" dirty="0" smtClean="0">
                <a:solidFill>
                  <a:schemeClr val="tx2"/>
                </a:solidFill>
                <a:latin typeface="Calibri" pitchFamily="34" charset="0"/>
                <a:cs typeface="mohammad bold art 1" pitchFamily="2" charset="-78"/>
              </a:rPr>
              <a:t>موازي</a:t>
            </a:r>
            <a:endParaRPr lang="ar-KW" dirty="0">
              <a:solidFill>
                <a:schemeClr val="tx2"/>
              </a:solidFill>
              <a:latin typeface="Calibri" pitchFamily="34" charset="0"/>
              <a:cs typeface="mohammad bold art 1" pitchFamily="2" charset="-78"/>
            </a:endParaRPr>
          </a:p>
          <a:p>
            <a:pPr algn="just" rtl="1" fontAlgn="base">
              <a:lnSpc>
                <a:spcPct val="100000"/>
              </a:lnSpc>
              <a:spcBef>
                <a:spcPct val="0"/>
              </a:spcBef>
              <a:spcAft>
                <a:spcPts val="600"/>
              </a:spcAft>
              <a:buFont typeface="Wingdings" panose="05000000000000000000" pitchFamily="2" charset="2"/>
              <a:buChar char="Ø"/>
            </a:pPr>
            <a:endParaRPr lang="ar-KW" dirty="0">
              <a:solidFill>
                <a:schemeClr val="tx2"/>
              </a:solidFill>
              <a:latin typeface="Calibri" pitchFamily="34" charset="0"/>
              <a:cs typeface="mohammad bold art 1" pitchFamily="2" charset="-78"/>
            </a:endParaRPr>
          </a:p>
          <a:p>
            <a:pPr marL="0" indent="0" algn="just" rtl="1" fontAlgn="base">
              <a:lnSpc>
                <a:spcPct val="100000"/>
              </a:lnSpc>
              <a:spcBef>
                <a:spcPct val="0"/>
              </a:spcBef>
              <a:spcAft>
                <a:spcPts val="600"/>
              </a:spcAft>
              <a:buNone/>
            </a:pPr>
            <a:endParaRPr lang="en-US" sz="1600" dirty="0" smtClean="0">
              <a:solidFill>
                <a:schemeClr val="tx2"/>
              </a:solidFill>
              <a:latin typeface="Calibri" pitchFamily="34" charset="0"/>
              <a:cs typeface="mohammad bold art 1" pitchFamily="2" charset="-78"/>
            </a:endParaRPr>
          </a:p>
          <a:p>
            <a:pPr marL="0" indent="0" algn="just" rtl="1" fontAlgn="base">
              <a:spcBef>
                <a:spcPct val="0"/>
              </a:spcBef>
              <a:spcAft>
                <a:spcPts val="600"/>
              </a:spcAft>
              <a:buNone/>
            </a:pPr>
            <a:endParaRPr lang="en-US" sz="1600" b="1" dirty="0" smtClean="0">
              <a:solidFill>
                <a:schemeClr val="tx2"/>
              </a:solidFill>
              <a:latin typeface="Calibri" pitchFamily="34" charset="0"/>
              <a:cs typeface="mohammad bold art 1" pitchFamily="2" charset="-78"/>
            </a:endParaRPr>
          </a:p>
          <a:p>
            <a:pPr marL="0" indent="0" algn="just" rtl="1" fontAlgn="base">
              <a:spcBef>
                <a:spcPct val="0"/>
              </a:spcBef>
              <a:spcAft>
                <a:spcPts val="600"/>
              </a:spcAft>
              <a:buNone/>
            </a:pPr>
            <a:endParaRPr lang="ar-KW" sz="1600" b="1" dirty="0">
              <a:solidFill>
                <a:schemeClr val="tx2"/>
              </a:solidFill>
              <a:latin typeface="Calibri" pitchFamily="34" charset="0"/>
              <a:cs typeface="mohammad bold art 1" pitchFamily="2" charset="-78"/>
            </a:endParaRPr>
          </a:p>
          <a:p>
            <a:pPr algn="r" rtl="1" fontAlgn="base">
              <a:spcBef>
                <a:spcPct val="0"/>
              </a:spcBef>
              <a:spcAft>
                <a:spcPts val="600"/>
              </a:spcAft>
            </a:pPr>
            <a:endParaRPr lang="ar-KW" sz="1600" b="1" dirty="0">
              <a:solidFill>
                <a:schemeClr val="tx2"/>
              </a:solidFill>
              <a:latin typeface="Calibri" pitchFamily="34" charset="0"/>
              <a:cs typeface="mohammad bold art 1" pitchFamily="2" charset="-78"/>
            </a:endParaRPr>
          </a:p>
          <a:p>
            <a:pPr marL="0" indent="0" algn="just" rtl="1" fontAlgn="base">
              <a:spcBef>
                <a:spcPct val="0"/>
              </a:spcBef>
              <a:spcAft>
                <a:spcPts val="600"/>
              </a:spcAft>
              <a:buNone/>
            </a:pPr>
            <a:endParaRPr lang="ar-KW" sz="1600" dirty="0" smtClean="0">
              <a:solidFill>
                <a:schemeClr val="tx2"/>
              </a:solidFill>
              <a:latin typeface="Calibri" pitchFamily="34" charset="0"/>
              <a:cs typeface="mohammad bold art 1" pitchFamily="2" charset="-78"/>
            </a:endParaRPr>
          </a:p>
        </p:txBody>
      </p:sp>
      <p:sp>
        <p:nvSpPr>
          <p:cNvPr id="4" name="Slide Number Placeholder 3"/>
          <p:cNvSpPr>
            <a:spLocks noGrp="1"/>
          </p:cNvSpPr>
          <p:nvPr>
            <p:ph type="sldNum" sz="quarter" idx="12"/>
          </p:nvPr>
        </p:nvSpPr>
        <p:spPr/>
        <p:txBody>
          <a:bodyPr/>
          <a:lstStyle/>
          <a:p>
            <a:fld id="{2E51A151-84BD-4E71-B744-C440629F458B}" type="slidenum">
              <a:rPr lang="en-US" smtClean="0"/>
              <a:pPr/>
              <a:t>21</a:t>
            </a:fld>
            <a:endParaRPr lang="en-US" dirty="0"/>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916934" y="381001"/>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057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5087890"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786868890"/>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333877" y="274638"/>
            <a:ext cx="5876925" cy="1143000"/>
          </a:xfrm>
        </p:spPr>
        <p:txBody>
          <a:bodyPr>
            <a:normAutofit/>
          </a:bodyPr>
          <a:lstStyle/>
          <a:p>
            <a:pPr algn="r" rtl="1"/>
            <a:r>
              <a:rPr lang="en-US" sz="3000" b="1" dirty="0">
                <a:solidFill>
                  <a:schemeClr val="tx2"/>
                </a:solidFill>
                <a:latin typeface="Sakkal Majalla" pitchFamily="2" charset="-78"/>
                <a:cs typeface="mohammad bold art 1" pitchFamily="2" charset="-78"/>
              </a:rPr>
              <a:t> </a:t>
            </a:r>
            <a:endParaRPr lang="en-US" sz="1800" b="1" dirty="0">
              <a:solidFill>
                <a:schemeClr val="tx2"/>
              </a:solidFill>
              <a:latin typeface="Sakkal Majalla" pitchFamily="2" charset="-78"/>
              <a:cs typeface="mohammad bold art 1" pitchFamily="2" charset="-78"/>
            </a:endParaRPr>
          </a:p>
        </p:txBody>
      </p:sp>
      <p:sp>
        <p:nvSpPr>
          <p:cNvPr id="3" name="Content Placeholder 2"/>
          <p:cNvSpPr>
            <a:spLocks noGrp="1"/>
          </p:cNvSpPr>
          <p:nvPr>
            <p:ph idx="1"/>
          </p:nvPr>
        </p:nvSpPr>
        <p:spPr>
          <a:xfrm>
            <a:off x="2057400" y="1402492"/>
            <a:ext cx="8075815" cy="4525963"/>
          </a:xfrm>
        </p:spPr>
        <p:txBody>
          <a:bodyPr>
            <a:normAutofit/>
          </a:bodyPr>
          <a:lstStyle/>
          <a:p>
            <a:pPr marL="0" indent="0" algn="just" rtl="1" fontAlgn="base">
              <a:spcBef>
                <a:spcPct val="0"/>
              </a:spcBef>
              <a:spcAft>
                <a:spcPts val="600"/>
              </a:spcAft>
              <a:buNone/>
            </a:pPr>
            <a:r>
              <a:rPr lang="ar-KW" sz="1800" b="1" u="sng" dirty="0" smtClean="0">
                <a:solidFill>
                  <a:schemeClr val="tx2"/>
                </a:solidFill>
                <a:latin typeface="Sakkal Majalla" pitchFamily="2" charset="-78"/>
                <a:cs typeface="mohammad bold art 1" pitchFamily="2" charset="-78"/>
              </a:rPr>
              <a:t>إدراج </a:t>
            </a:r>
            <a:r>
              <a:rPr lang="ar-KW" sz="1800" b="1" u="sng" dirty="0">
                <a:solidFill>
                  <a:schemeClr val="tx2"/>
                </a:solidFill>
                <a:latin typeface="Sakkal Majalla" pitchFamily="2" charset="-78"/>
                <a:cs typeface="mohammad bold art 1" pitchFamily="2" charset="-78"/>
              </a:rPr>
              <a:t>أسهم شركات المساهمة الكويتية العامة في السوق الموازي</a:t>
            </a:r>
          </a:p>
          <a:p>
            <a:pPr marL="0" indent="0" algn="just" rtl="1" fontAlgn="base">
              <a:lnSpc>
                <a:spcPct val="150000"/>
              </a:lnSpc>
              <a:spcBef>
                <a:spcPct val="0"/>
              </a:spcBef>
              <a:spcAft>
                <a:spcPts val="600"/>
              </a:spcAft>
              <a:buNone/>
            </a:pPr>
            <a:endParaRPr lang="ar-KW" sz="1800" dirty="0" smtClean="0">
              <a:solidFill>
                <a:schemeClr val="tx2"/>
              </a:solidFill>
              <a:latin typeface="Calibri" pitchFamily="34" charset="0"/>
              <a:cs typeface="mohammad bold art 1" pitchFamily="2" charset="-78"/>
            </a:endParaRPr>
          </a:p>
          <a:p>
            <a:pPr algn="just" rtl="1" fontAlgn="base">
              <a:lnSpc>
                <a:spcPct val="150000"/>
              </a:lnSpc>
              <a:spcBef>
                <a:spcPct val="0"/>
              </a:spcBef>
              <a:spcAft>
                <a:spcPts val="600"/>
              </a:spcAft>
              <a:buFont typeface="Wingdings" panose="05000000000000000000" pitchFamily="2" charset="2"/>
              <a:buChar char="§"/>
            </a:pPr>
            <a:r>
              <a:rPr lang="ar-YE" sz="1600" dirty="0" smtClean="0">
                <a:solidFill>
                  <a:schemeClr val="tx2"/>
                </a:solidFill>
                <a:latin typeface="Calibri" pitchFamily="34" charset="0"/>
                <a:cs typeface="mohammad bold art 1" pitchFamily="2" charset="-78"/>
              </a:rPr>
              <a:t>يجوز </a:t>
            </a:r>
            <a:r>
              <a:rPr lang="ar-YE" sz="1600" dirty="0">
                <a:solidFill>
                  <a:schemeClr val="tx2"/>
                </a:solidFill>
                <a:latin typeface="Calibri" pitchFamily="34" charset="0"/>
                <a:cs typeface="mohammad bold art 1" pitchFamily="2" charset="-78"/>
              </a:rPr>
              <a:t>لشركات المساهمة العامة أن تتقدم بطلب لإدراج أسهمها في السوق الموازي بشرط استيفاء المتطلبات المنصوص عليها في المادة (</a:t>
            </a:r>
            <a:r>
              <a:rPr lang="ar-YE" sz="1600" dirty="0" smtClean="0">
                <a:solidFill>
                  <a:schemeClr val="tx2"/>
                </a:solidFill>
                <a:latin typeface="Calibri" pitchFamily="34" charset="0"/>
                <a:cs typeface="mohammad bold art 1" pitchFamily="2" charset="-78"/>
              </a:rPr>
              <a:t>1-2) </a:t>
            </a:r>
            <a:r>
              <a:rPr lang="ar-KW" sz="1600" dirty="0" smtClean="0">
                <a:solidFill>
                  <a:schemeClr val="tx2"/>
                </a:solidFill>
                <a:latin typeface="Calibri" pitchFamily="34" charset="0"/>
                <a:cs typeface="mohammad bold art 1" pitchFamily="2" charset="-78"/>
              </a:rPr>
              <a:t>– </a:t>
            </a:r>
            <a:r>
              <a:rPr lang="ar-KW" sz="1600" i="1" u="sng" dirty="0" smtClean="0">
                <a:solidFill>
                  <a:schemeClr val="tx2"/>
                </a:solidFill>
                <a:latin typeface="Sakkal Majalla" pitchFamily="2" charset="-78"/>
                <a:cs typeface="mohammad bold art 1" pitchFamily="2" charset="-78"/>
              </a:rPr>
              <a:t>إدراج </a:t>
            </a:r>
            <a:r>
              <a:rPr lang="ar-KW" sz="1600" i="1" u="sng" dirty="0">
                <a:solidFill>
                  <a:schemeClr val="tx2"/>
                </a:solidFill>
                <a:latin typeface="Sakkal Majalla" pitchFamily="2" charset="-78"/>
                <a:cs typeface="mohammad bold art 1" pitchFamily="2" charset="-78"/>
              </a:rPr>
              <a:t>أسهم شركات المساهمة الكويتية العامة في السوق </a:t>
            </a:r>
            <a:r>
              <a:rPr lang="ar-KW" sz="1600" i="1" u="sng" dirty="0" smtClean="0">
                <a:solidFill>
                  <a:schemeClr val="tx2"/>
                </a:solidFill>
                <a:latin typeface="Sakkal Majalla" pitchFamily="2" charset="-78"/>
                <a:cs typeface="mohammad bold art 1" pitchFamily="2" charset="-78"/>
              </a:rPr>
              <a:t>الرئيسي </a:t>
            </a:r>
            <a:r>
              <a:rPr lang="ar-KW" sz="1600" i="1" dirty="0" smtClean="0">
                <a:solidFill>
                  <a:schemeClr val="tx2"/>
                </a:solidFill>
                <a:latin typeface="Sakkal Majalla" pitchFamily="2" charset="-78"/>
                <a:cs typeface="mohammad bold art 1" pitchFamily="2" charset="-78"/>
              </a:rPr>
              <a:t>- </a:t>
            </a:r>
            <a:r>
              <a:rPr lang="ar-YE" sz="1600" dirty="0" smtClean="0">
                <a:solidFill>
                  <a:schemeClr val="tx2"/>
                </a:solidFill>
                <a:latin typeface="Calibri" pitchFamily="34" charset="0"/>
                <a:cs typeface="mohammad bold art 1" pitchFamily="2" charset="-78"/>
              </a:rPr>
              <a:t>بشرط </a:t>
            </a:r>
            <a:r>
              <a:rPr lang="ar-YE" sz="1600" dirty="0">
                <a:solidFill>
                  <a:schemeClr val="tx2"/>
                </a:solidFill>
                <a:latin typeface="Calibri" pitchFamily="34" charset="0"/>
                <a:cs typeface="mohammad bold art 1" pitchFamily="2" charset="-78"/>
              </a:rPr>
              <a:t>ألا يقل رأس المال عن 3,000,000 دينار كويتي. </a:t>
            </a:r>
            <a:endParaRPr lang="ar-KW" sz="1600" dirty="0">
              <a:solidFill>
                <a:schemeClr val="tx2"/>
              </a:solidFill>
              <a:latin typeface="Calibri" pitchFamily="34" charset="0"/>
            </a:endParaRPr>
          </a:p>
          <a:p>
            <a:pPr marL="0" indent="0" algn="just" rtl="1" fontAlgn="base">
              <a:spcBef>
                <a:spcPct val="0"/>
              </a:spcBef>
              <a:spcAft>
                <a:spcPts val="600"/>
              </a:spcAft>
              <a:buNone/>
            </a:pPr>
            <a:endParaRPr lang="ar-KW" sz="1800" dirty="0">
              <a:solidFill>
                <a:schemeClr val="tx2"/>
              </a:solidFill>
              <a:latin typeface="Calibri" pitchFamily="34" charset="0"/>
            </a:endParaRPr>
          </a:p>
        </p:txBody>
      </p:sp>
      <p:sp>
        <p:nvSpPr>
          <p:cNvPr id="4" name="Slide Number Placeholder 3"/>
          <p:cNvSpPr>
            <a:spLocks noGrp="1"/>
          </p:cNvSpPr>
          <p:nvPr>
            <p:ph type="sldNum" sz="quarter" idx="12"/>
          </p:nvPr>
        </p:nvSpPr>
        <p:spPr/>
        <p:txBody>
          <a:bodyPr/>
          <a:lstStyle/>
          <a:p>
            <a:fld id="{2E51A151-84BD-4E71-B744-C440629F458B}" type="slidenum">
              <a:rPr lang="en-US" smtClean="0"/>
              <a:pPr/>
              <a:t>22</a:t>
            </a:fld>
            <a:endParaRPr lang="en-US" dirty="0"/>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10521" y="354360"/>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057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5087890"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
        <p:nvSpPr>
          <p:cNvPr id="8" name="Title 1"/>
          <p:cNvSpPr txBox="1">
            <a:spLocks/>
          </p:cNvSpPr>
          <p:nvPr/>
        </p:nvSpPr>
        <p:spPr>
          <a:xfrm>
            <a:off x="4333877" y="208134"/>
            <a:ext cx="5876925" cy="114300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just" rtl="1" fontAlgn="base">
              <a:lnSpc>
                <a:spcPct val="100000"/>
              </a:lnSpc>
              <a:spcAft>
                <a:spcPts val="600"/>
              </a:spcAft>
            </a:pPr>
            <a:r>
              <a:rPr lang="ar-YE" sz="3200" b="1" dirty="0">
                <a:solidFill>
                  <a:schemeClr val="tx2"/>
                </a:solidFill>
                <a:latin typeface="Calibri" pitchFamily="34" charset="0"/>
                <a:cs typeface="mohammad bold art 1" pitchFamily="2" charset="-78"/>
              </a:rPr>
              <a:t>إدراج</a:t>
            </a:r>
            <a:r>
              <a:rPr lang="ar-KW" sz="3200" b="1" dirty="0">
                <a:solidFill>
                  <a:schemeClr val="tx2"/>
                </a:solidFill>
                <a:latin typeface="Calibri" pitchFamily="34" charset="0"/>
                <a:cs typeface="mohammad bold art 1" pitchFamily="2" charset="-78"/>
              </a:rPr>
              <a:t> أسهم شركات مساهمة</a:t>
            </a:r>
          </a:p>
        </p:txBody>
      </p:sp>
    </p:spTree>
    <p:extLst>
      <p:ext uri="{BB962C8B-B14F-4D97-AF65-F5344CB8AC3E}">
        <p14:creationId xmlns:p14="http://schemas.microsoft.com/office/powerpoint/2010/main" val="523607513"/>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981202" y="1202257"/>
            <a:ext cx="8077198" cy="4525963"/>
          </a:xfrm>
        </p:spPr>
        <p:txBody>
          <a:bodyPr>
            <a:noAutofit/>
          </a:bodyPr>
          <a:lstStyle/>
          <a:p>
            <a:pPr algn="r" rtl="1" fontAlgn="base">
              <a:spcBef>
                <a:spcPct val="0"/>
              </a:spcBef>
              <a:spcAft>
                <a:spcPts val="600"/>
              </a:spcAft>
            </a:pPr>
            <a:endParaRPr lang="ar-KW" sz="1600" b="1" dirty="0" smtClean="0">
              <a:solidFill>
                <a:schemeClr val="tx2"/>
              </a:solidFill>
              <a:latin typeface="Calibri" pitchFamily="34" charset="0"/>
              <a:cs typeface="mohammad bold art 1" pitchFamily="2" charset="-78"/>
            </a:endParaRPr>
          </a:p>
          <a:p>
            <a:pPr algn="just" rtl="1" fontAlgn="base">
              <a:lnSpc>
                <a:spcPct val="100000"/>
              </a:lnSpc>
              <a:spcBef>
                <a:spcPct val="0"/>
              </a:spcBef>
              <a:spcAft>
                <a:spcPts val="600"/>
              </a:spcAft>
              <a:buFont typeface="Wingdings" panose="05000000000000000000" pitchFamily="2" charset="2"/>
              <a:buChar char="Ø"/>
            </a:pPr>
            <a:endParaRPr lang="ar-KW" sz="1600" dirty="0" smtClean="0">
              <a:solidFill>
                <a:schemeClr val="tx2"/>
              </a:solidFill>
              <a:latin typeface="Calibri" pitchFamily="34" charset="0"/>
              <a:cs typeface="mohammad bold art 1" pitchFamily="2" charset="-78"/>
            </a:endParaRPr>
          </a:p>
          <a:p>
            <a:pPr algn="just" rtl="1" fontAlgn="base">
              <a:lnSpc>
                <a:spcPct val="100000"/>
              </a:lnSpc>
              <a:spcBef>
                <a:spcPct val="0"/>
              </a:spcBef>
              <a:spcAft>
                <a:spcPts val="600"/>
              </a:spcAft>
              <a:buFont typeface="Wingdings" panose="05000000000000000000" pitchFamily="2" charset="2"/>
              <a:buChar char="Ø"/>
            </a:pPr>
            <a:endParaRPr lang="ar-KW" sz="1600" dirty="0">
              <a:solidFill>
                <a:schemeClr val="tx2"/>
              </a:solidFill>
              <a:latin typeface="Calibri" pitchFamily="34" charset="0"/>
              <a:cs typeface="mohammad bold art 1" pitchFamily="2" charset="-78"/>
            </a:endParaRPr>
          </a:p>
          <a:p>
            <a:pPr algn="just" rtl="1" fontAlgn="base">
              <a:lnSpc>
                <a:spcPct val="100000"/>
              </a:lnSpc>
              <a:spcBef>
                <a:spcPct val="0"/>
              </a:spcBef>
              <a:spcAft>
                <a:spcPts val="600"/>
              </a:spcAft>
              <a:buFont typeface="Wingdings" panose="05000000000000000000" pitchFamily="2" charset="2"/>
              <a:buChar char="Ø"/>
            </a:pPr>
            <a:endParaRPr lang="ar-KW" sz="1600" dirty="0">
              <a:solidFill>
                <a:schemeClr val="tx2"/>
              </a:solidFill>
              <a:latin typeface="Calibri" pitchFamily="34" charset="0"/>
              <a:cs typeface="mohammad bold art 1" pitchFamily="2" charset="-78"/>
            </a:endParaRPr>
          </a:p>
          <a:p>
            <a:pPr algn="just" rtl="1" fontAlgn="base">
              <a:lnSpc>
                <a:spcPct val="100000"/>
              </a:lnSpc>
              <a:spcBef>
                <a:spcPct val="0"/>
              </a:spcBef>
              <a:spcAft>
                <a:spcPts val="600"/>
              </a:spcAft>
              <a:buFont typeface="Wingdings" panose="05000000000000000000" pitchFamily="2" charset="2"/>
              <a:buChar char="Ø"/>
            </a:pPr>
            <a:endParaRPr lang="ar-KW" sz="1600" dirty="0" smtClean="0">
              <a:solidFill>
                <a:schemeClr val="tx2"/>
              </a:solidFill>
              <a:latin typeface="Calibri" pitchFamily="34" charset="0"/>
              <a:cs typeface="mohammad bold art 1" pitchFamily="2" charset="-78"/>
            </a:endParaRPr>
          </a:p>
          <a:p>
            <a:pPr algn="just" rtl="1" fontAlgn="base">
              <a:lnSpc>
                <a:spcPct val="100000"/>
              </a:lnSpc>
              <a:spcBef>
                <a:spcPct val="0"/>
              </a:spcBef>
              <a:spcAft>
                <a:spcPts val="600"/>
              </a:spcAft>
              <a:buFont typeface="Wingdings" panose="05000000000000000000" pitchFamily="2" charset="2"/>
              <a:buChar char="Ø"/>
            </a:pPr>
            <a:r>
              <a:rPr lang="ar-YE" dirty="0">
                <a:solidFill>
                  <a:schemeClr val="tx2"/>
                </a:solidFill>
                <a:latin typeface="Calibri" pitchFamily="34" charset="0"/>
                <a:cs typeface="mohammad bold art 1" pitchFamily="2" charset="-78"/>
              </a:rPr>
              <a:t>إدراج</a:t>
            </a:r>
            <a:r>
              <a:rPr lang="ar-KW" dirty="0">
                <a:solidFill>
                  <a:schemeClr val="tx2"/>
                </a:solidFill>
                <a:latin typeface="Calibri" pitchFamily="34" charset="0"/>
                <a:cs typeface="mohammad bold art 1" pitchFamily="2" charset="-78"/>
              </a:rPr>
              <a:t> أسهم شركات </a:t>
            </a:r>
            <a:r>
              <a:rPr lang="ar-KW" dirty="0" smtClean="0">
                <a:solidFill>
                  <a:schemeClr val="tx2"/>
                </a:solidFill>
                <a:latin typeface="Calibri" pitchFamily="34" charset="0"/>
                <a:cs typeface="mohammad bold art 1" pitchFamily="2" charset="-78"/>
              </a:rPr>
              <a:t>مساهمة</a:t>
            </a:r>
          </a:p>
          <a:p>
            <a:pPr algn="just" rtl="1" fontAlgn="base">
              <a:lnSpc>
                <a:spcPct val="100000"/>
              </a:lnSpc>
              <a:spcBef>
                <a:spcPct val="0"/>
              </a:spcBef>
              <a:spcAft>
                <a:spcPts val="600"/>
              </a:spcAft>
              <a:buFont typeface="Wingdings" panose="05000000000000000000" pitchFamily="2" charset="2"/>
              <a:buChar char="Ø"/>
            </a:pPr>
            <a:endParaRPr lang="ar-KW" dirty="0" smtClean="0">
              <a:solidFill>
                <a:schemeClr val="tx2"/>
              </a:solidFill>
              <a:latin typeface="Calibri" pitchFamily="34" charset="0"/>
              <a:cs typeface="mohammad bold art 1" pitchFamily="2" charset="-78"/>
            </a:endParaRPr>
          </a:p>
          <a:p>
            <a:pPr marL="742950" lvl="2" indent="-285750" algn="just" rtl="1" fontAlgn="base">
              <a:lnSpc>
                <a:spcPct val="100000"/>
              </a:lnSpc>
              <a:spcBef>
                <a:spcPct val="0"/>
              </a:spcBef>
              <a:spcAft>
                <a:spcPts val="600"/>
              </a:spcAft>
              <a:buFont typeface="Wingdings" panose="05000000000000000000" pitchFamily="2" charset="2"/>
              <a:buChar char="§"/>
            </a:pPr>
            <a:r>
              <a:rPr lang="ar-YE" dirty="0" smtClean="0">
                <a:solidFill>
                  <a:schemeClr val="tx2"/>
                </a:solidFill>
                <a:latin typeface="Calibri" pitchFamily="34" charset="0"/>
                <a:cs typeface="mohammad bold art 1" pitchFamily="2" charset="-78"/>
              </a:rPr>
              <a:t>إدراج </a:t>
            </a:r>
            <a:r>
              <a:rPr lang="ar-YE" dirty="0">
                <a:solidFill>
                  <a:schemeClr val="tx2"/>
                </a:solidFill>
                <a:latin typeface="Calibri" pitchFamily="34" charset="0"/>
                <a:cs typeface="mohammad bold art 1" pitchFamily="2" charset="-78"/>
              </a:rPr>
              <a:t>أسهم شركات المساهمة </a:t>
            </a:r>
            <a:r>
              <a:rPr lang="ar-YE" dirty="0" smtClean="0">
                <a:solidFill>
                  <a:schemeClr val="tx2"/>
                </a:solidFill>
                <a:latin typeface="Calibri" pitchFamily="34" charset="0"/>
                <a:cs typeface="mohammad bold art 1" pitchFamily="2" charset="-78"/>
              </a:rPr>
              <a:t>ال</a:t>
            </a:r>
            <a:r>
              <a:rPr lang="ar-KW" dirty="0" smtClean="0">
                <a:solidFill>
                  <a:schemeClr val="tx2"/>
                </a:solidFill>
                <a:latin typeface="Calibri" pitchFamily="34" charset="0"/>
                <a:cs typeface="mohammad bold art 1" pitchFamily="2" charset="-78"/>
              </a:rPr>
              <a:t>مقفلة</a:t>
            </a:r>
            <a:r>
              <a:rPr lang="ar-YE" dirty="0" smtClean="0">
                <a:solidFill>
                  <a:schemeClr val="tx2"/>
                </a:solidFill>
                <a:latin typeface="Calibri" pitchFamily="34" charset="0"/>
                <a:cs typeface="mohammad bold art 1" pitchFamily="2" charset="-78"/>
              </a:rPr>
              <a:t> </a:t>
            </a:r>
            <a:r>
              <a:rPr lang="ar-YE" dirty="0">
                <a:solidFill>
                  <a:schemeClr val="tx2"/>
                </a:solidFill>
                <a:latin typeface="Calibri" pitchFamily="34" charset="0"/>
                <a:cs typeface="mohammad bold art 1" pitchFamily="2" charset="-78"/>
              </a:rPr>
              <a:t>الكويتية في السوق </a:t>
            </a:r>
            <a:r>
              <a:rPr lang="ar-YE" dirty="0" smtClean="0">
                <a:solidFill>
                  <a:schemeClr val="tx2"/>
                </a:solidFill>
                <a:latin typeface="Calibri" pitchFamily="34" charset="0"/>
                <a:cs typeface="mohammad bold art 1" pitchFamily="2" charset="-78"/>
              </a:rPr>
              <a:t>ال</a:t>
            </a:r>
            <a:r>
              <a:rPr lang="ar-KW" dirty="0" smtClean="0">
                <a:solidFill>
                  <a:schemeClr val="tx2"/>
                </a:solidFill>
                <a:latin typeface="Calibri" pitchFamily="34" charset="0"/>
                <a:cs typeface="mohammad bold art 1" pitchFamily="2" charset="-78"/>
              </a:rPr>
              <a:t>موازي</a:t>
            </a:r>
            <a:endParaRPr lang="ar-KW" dirty="0">
              <a:solidFill>
                <a:schemeClr val="tx2"/>
              </a:solidFill>
              <a:latin typeface="Calibri" pitchFamily="34" charset="0"/>
              <a:cs typeface="mohammad bold art 1" pitchFamily="2" charset="-78"/>
            </a:endParaRPr>
          </a:p>
          <a:p>
            <a:pPr algn="just" rtl="1" fontAlgn="base">
              <a:lnSpc>
                <a:spcPct val="100000"/>
              </a:lnSpc>
              <a:spcBef>
                <a:spcPct val="0"/>
              </a:spcBef>
              <a:spcAft>
                <a:spcPts val="600"/>
              </a:spcAft>
              <a:buFont typeface="Wingdings" panose="05000000000000000000" pitchFamily="2" charset="2"/>
              <a:buChar char="Ø"/>
            </a:pPr>
            <a:endParaRPr lang="ar-KW" dirty="0">
              <a:solidFill>
                <a:schemeClr val="tx2"/>
              </a:solidFill>
              <a:latin typeface="Calibri" pitchFamily="34" charset="0"/>
              <a:cs typeface="mohammad bold art 1" pitchFamily="2" charset="-78"/>
            </a:endParaRPr>
          </a:p>
          <a:p>
            <a:pPr marL="0" indent="0" algn="just" rtl="1" fontAlgn="base">
              <a:lnSpc>
                <a:spcPct val="100000"/>
              </a:lnSpc>
              <a:spcBef>
                <a:spcPct val="0"/>
              </a:spcBef>
              <a:spcAft>
                <a:spcPts val="600"/>
              </a:spcAft>
              <a:buNone/>
            </a:pPr>
            <a:endParaRPr lang="en-US" sz="1600" dirty="0" smtClean="0">
              <a:solidFill>
                <a:schemeClr val="tx2"/>
              </a:solidFill>
              <a:latin typeface="Calibri" pitchFamily="34" charset="0"/>
              <a:cs typeface="mohammad bold art 1" pitchFamily="2" charset="-78"/>
            </a:endParaRPr>
          </a:p>
          <a:p>
            <a:pPr marL="0" indent="0" algn="just" rtl="1" fontAlgn="base">
              <a:spcBef>
                <a:spcPct val="0"/>
              </a:spcBef>
              <a:spcAft>
                <a:spcPts val="600"/>
              </a:spcAft>
              <a:buNone/>
            </a:pPr>
            <a:endParaRPr lang="en-US" sz="1600" b="1" dirty="0" smtClean="0">
              <a:solidFill>
                <a:schemeClr val="tx2"/>
              </a:solidFill>
              <a:latin typeface="Calibri" pitchFamily="34" charset="0"/>
              <a:cs typeface="mohammad bold art 1" pitchFamily="2" charset="-78"/>
            </a:endParaRPr>
          </a:p>
          <a:p>
            <a:pPr marL="0" indent="0" algn="just" rtl="1" fontAlgn="base">
              <a:spcBef>
                <a:spcPct val="0"/>
              </a:spcBef>
              <a:spcAft>
                <a:spcPts val="600"/>
              </a:spcAft>
              <a:buNone/>
            </a:pPr>
            <a:endParaRPr lang="ar-KW" sz="1600" b="1" dirty="0">
              <a:solidFill>
                <a:schemeClr val="tx2"/>
              </a:solidFill>
              <a:latin typeface="Calibri" pitchFamily="34" charset="0"/>
              <a:cs typeface="mohammad bold art 1" pitchFamily="2" charset="-78"/>
            </a:endParaRPr>
          </a:p>
          <a:p>
            <a:pPr algn="r" rtl="1" fontAlgn="base">
              <a:spcBef>
                <a:spcPct val="0"/>
              </a:spcBef>
              <a:spcAft>
                <a:spcPts val="600"/>
              </a:spcAft>
            </a:pPr>
            <a:endParaRPr lang="ar-KW" sz="1600" b="1" dirty="0">
              <a:solidFill>
                <a:schemeClr val="tx2"/>
              </a:solidFill>
              <a:latin typeface="Calibri" pitchFamily="34" charset="0"/>
              <a:cs typeface="mohammad bold art 1" pitchFamily="2" charset="-78"/>
            </a:endParaRPr>
          </a:p>
          <a:p>
            <a:pPr marL="0" indent="0" algn="just" rtl="1" fontAlgn="base">
              <a:spcBef>
                <a:spcPct val="0"/>
              </a:spcBef>
              <a:spcAft>
                <a:spcPts val="600"/>
              </a:spcAft>
              <a:buNone/>
            </a:pPr>
            <a:endParaRPr lang="ar-KW" sz="1600" dirty="0" smtClean="0">
              <a:solidFill>
                <a:schemeClr val="tx2"/>
              </a:solidFill>
              <a:latin typeface="Calibri" pitchFamily="34" charset="0"/>
              <a:cs typeface="mohammad bold art 1" pitchFamily="2" charset="-78"/>
            </a:endParaRPr>
          </a:p>
        </p:txBody>
      </p:sp>
      <p:sp>
        <p:nvSpPr>
          <p:cNvPr id="4" name="Slide Number Placeholder 3"/>
          <p:cNvSpPr>
            <a:spLocks noGrp="1"/>
          </p:cNvSpPr>
          <p:nvPr>
            <p:ph type="sldNum" sz="quarter" idx="12"/>
          </p:nvPr>
        </p:nvSpPr>
        <p:spPr/>
        <p:txBody>
          <a:bodyPr/>
          <a:lstStyle/>
          <a:p>
            <a:fld id="{2E51A151-84BD-4E71-B744-C440629F458B}" type="slidenum">
              <a:rPr lang="en-US" smtClean="0"/>
              <a:pPr/>
              <a:t>23</a:t>
            </a:fld>
            <a:endParaRPr lang="en-US" dirty="0"/>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916934" y="381001"/>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057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5087890"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2373022"/>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057400" y="1402492"/>
            <a:ext cx="8001000" cy="4525963"/>
          </a:xfrm>
        </p:spPr>
        <p:txBody>
          <a:bodyPr>
            <a:normAutofit fontScale="85000" lnSpcReduction="20000"/>
          </a:bodyPr>
          <a:lstStyle/>
          <a:p>
            <a:pPr marL="0" indent="0" algn="just" rtl="1" fontAlgn="base">
              <a:spcBef>
                <a:spcPct val="0"/>
              </a:spcBef>
              <a:spcAft>
                <a:spcPts val="600"/>
              </a:spcAft>
              <a:buNone/>
            </a:pPr>
            <a:r>
              <a:rPr lang="ar-KW" sz="2100" b="1" u="sng" dirty="0">
                <a:solidFill>
                  <a:schemeClr val="tx2"/>
                </a:solidFill>
                <a:latin typeface="Sakkal Majalla" pitchFamily="2" charset="-78"/>
                <a:cs typeface="mohammad bold art 1" pitchFamily="2" charset="-78"/>
              </a:rPr>
              <a:t>إدراج أسهم شركات المساهمة القفلة الكويتية في السوق الموازي </a:t>
            </a:r>
            <a:endParaRPr lang="ar-KW" sz="2100" b="1" u="sng" dirty="0" smtClean="0">
              <a:solidFill>
                <a:schemeClr val="tx2"/>
              </a:solidFill>
              <a:latin typeface="Sakkal Majalla" pitchFamily="2" charset="-78"/>
              <a:cs typeface="mohammad bold art 1" pitchFamily="2" charset="-78"/>
            </a:endParaRPr>
          </a:p>
          <a:p>
            <a:pPr marL="0" indent="0" algn="just" rtl="1" fontAlgn="base">
              <a:lnSpc>
                <a:spcPct val="60000"/>
              </a:lnSpc>
              <a:spcBef>
                <a:spcPct val="0"/>
              </a:spcBef>
              <a:spcAft>
                <a:spcPts val="600"/>
              </a:spcAft>
              <a:buNone/>
            </a:pPr>
            <a:endParaRPr lang="ar-KW" sz="1600" b="1" u="sng" dirty="0">
              <a:solidFill>
                <a:schemeClr val="tx2"/>
              </a:solidFill>
              <a:latin typeface="Sakkal Majalla" pitchFamily="2" charset="-78"/>
              <a:cs typeface="mohammad bold art 1" pitchFamily="2" charset="-78"/>
            </a:endParaRPr>
          </a:p>
          <a:p>
            <a:pPr algn="just" rtl="1" fontAlgn="base">
              <a:spcBef>
                <a:spcPct val="0"/>
              </a:spcBef>
              <a:spcAft>
                <a:spcPts val="600"/>
              </a:spcAft>
              <a:buFont typeface="Wingdings" panose="05000000000000000000" pitchFamily="2" charset="2"/>
              <a:buChar char="§"/>
            </a:pPr>
            <a:r>
              <a:rPr lang="ar-KW" sz="1800" b="1" dirty="0">
                <a:solidFill>
                  <a:schemeClr val="tx2"/>
                </a:solidFill>
                <a:latin typeface="Calibri" pitchFamily="34" charset="0"/>
                <a:cs typeface="mohammad bold art 1" pitchFamily="2" charset="-78"/>
              </a:rPr>
              <a:t>يجب على الشركة مقدمة طلب إدراج أسهمها في السوق </a:t>
            </a:r>
            <a:r>
              <a:rPr lang="ar-KW" sz="1800" b="1" dirty="0" smtClean="0">
                <a:solidFill>
                  <a:schemeClr val="tx2"/>
                </a:solidFill>
                <a:latin typeface="Calibri" pitchFamily="34" charset="0"/>
                <a:cs typeface="mohammad bold art 1" pitchFamily="2" charset="-78"/>
              </a:rPr>
              <a:t>الموازي </a:t>
            </a:r>
            <a:r>
              <a:rPr lang="ar-KW" sz="1800" b="1" dirty="0">
                <a:solidFill>
                  <a:schemeClr val="tx2"/>
                </a:solidFill>
                <a:latin typeface="Calibri" pitchFamily="34" charset="0"/>
                <a:cs typeface="mohammad bold art 1" pitchFamily="2" charset="-78"/>
              </a:rPr>
              <a:t>أن تستوفي الشروط التالية:</a:t>
            </a:r>
          </a:p>
          <a:p>
            <a:pPr marL="0" indent="0" algn="just" rtl="1" fontAlgn="base">
              <a:lnSpc>
                <a:spcPct val="60000"/>
              </a:lnSpc>
              <a:spcBef>
                <a:spcPct val="0"/>
              </a:spcBef>
              <a:spcAft>
                <a:spcPts val="600"/>
              </a:spcAft>
              <a:buNone/>
            </a:pPr>
            <a:endParaRPr lang="en-US" sz="1800" dirty="0" smtClean="0">
              <a:solidFill>
                <a:schemeClr val="tx2"/>
              </a:solidFill>
              <a:latin typeface="Calibri" pitchFamily="34" charset="0"/>
              <a:cs typeface="mohammad bold art 1" pitchFamily="2" charset="-78"/>
            </a:endParaRPr>
          </a:p>
          <a:p>
            <a:pPr marL="0" indent="0" algn="just" rtl="1" fontAlgn="base">
              <a:lnSpc>
                <a:spcPct val="110000"/>
              </a:lnSpc>
              <a:spcBef>
                <a:spcPct val="0"/>
              </a:spcBef>
              <a:spcAft>
                <a:spcPts val="600"/>
              </a:spcAft>
              <a:buAutoNum type="arabicPeriod"/>
            </a:pPr>
            <a:r>
              <a:rPr lang="ar-KW" sz="1800" dirty="0" smtClean="0">
                <a:solidFill>
                  <a:schemeClr val="tx2"/>
                </a:solidFill>
                <a:latin typeface="Calibri" pitchFamily="34" charset="0"/>
                <a:cs typeface="mohammad bold art 1" pitchFamily="2" charset="-78"/>
              </a:rPr>
              <a:t> أن </a:t>
            </a:r>
            <a:r>
              <a:rPr lang="ar-KW" sz="1800" dirty="0">
                <a:solidFill>
                  <a:schemeClr val="tx2"/>
                </a:solidFill>
                <a:latin typeface="Calibri" pitchFamily="34" charset="0"/>
                <a:cs typeface="mohammad bold art 1" pitchFamily="2" charset="-78"/>
              </a:rPr>
              <a:t>يكون رأس مال الشركة المصدر مدفوعاً بالكامل، وألا يقل عن 3,000,000 دينار كويتي، وألا يقل إجمالي حقوق المساهمين عن مقدار رأس المال المدفوع، وذلك بناءً على آخر بيانات مالية سنوية معتمدة من الجمعية العامة للشركة قبل تاريخ طلب الإدراج</a:t>
            </a:r>
            <a:r>
              <a:rPr lang="ar-KW" sz="1800" dirty="0" smtClean="0">
                <a:solidFill>
                  <a:schemeClr val="tx2"/>
                </a:solidFill>
                <a:latin typeface="Calibri" pitchFamily="34" charset="0"/>
                <a:cs typeface="mohammad bold art 1" pitchFamily="2" charset="-78"/>
              </a:rPr>
              <a:t>.</a:t>
            </a:r>
          </a:p>
          <a:p>
            <a:pPr marL="0" indent="0" algn="just" rtl="1" fontAlgn="base">
              <a:lnSpc>
                <a:spcPct val="110000"/>
              </a:lnSpc>
              <a:spcBef>
                <a:spcPct val="0"/>
              </a:spcBef>
              <a:spcAft>
                <a:spcPts val="600"/>
              </a:spcAft>
              <a:buAutoNum type="arabicPeriod"/>
            </a:pPr>
            <a:endParaRPr lang="ar-KW" sz="1800" dirty="0">
              <a:solidFill>
                <a:schemeClr val="tx2"/>
              </a:solidFill>
              <a:latin typeface="Calibri" pitchFamily="34" charset="0"/>
              <a:cs typeface="mohammad bold art 1" pitchFamily="2" charset="-78"/>
            </a:endParaRPr>
          </a:p>
          <a:p>
            <a:pPr marL="0" indent="0" algn="just" rtl="1" fontAlgn="base">
              <a:lnSpc>
                <a:spcPct val="110000"/>
              </a:lnSpc>
              <a:spcBef>
                <a:spcPct val="0"/>
              </a:spcBef>
              <a:spcAft>
                <a:spcPts val="600"/>
              </a:spcAft>
              <a:buNone/>
            </a:pPr>
            <a:r>
              <a:rPr lang="ar-KW" sz="1800" dirty="0">
                <a:solidFill>
                  <a:schemeClr val="tx2"/>
                </a:solidFill>
                <a:latin typeface="Calibri" pitchFamily="34" charset="0"/>
                <a:cs typeface="mohammad bold art 1" pitchFamily="2" charset="-78"/>
              </a:rPr>
              <a:t>2</a:t>
            </a:r>
            <a:r>
              <a:rPr lang="ar-KW" sz="1800" dirty="0" smtClean="0">
                <a:solidFill>
                  <a:schemeClr val="tx2"/>
                </a:solidFill>
                <a:latin typeface="Calibri" pitchFamily="34" charset="0"/>
                <a:cs typeface="mohammad bold art 1" pitchFamily="2" charset="-78"/>
              </a:rPr>
              <a:t>. أن </a:t>
            </a:r>
            <a:r>
              <a:rPr lang="ar-KW" sz="1800" dirty="0">
                <a:solidFill>
                  <a:schemeClr val="tx2"/>
                </a:solidFill>
                <a:latin typeface="Calibri" pitchFamily="34" charset="0"/>
                <a:cs typeface="mohammad bold art 1" pitchFamily="2" charset="-78"/>
              </a:rPr>
              <a:t>تكون أسهم الشركة قابلة للتداول، وألا تكون هناك قيود مطلقة على انتقال ملكيتها</a:t>
            </a:r>
            <a:r>
              <a:rPr lang="ar-KW" sz="1800" dirty="0" smtClean="0">
                <a:solidFill>
                  <a:schemeClr val="tx2"/>
                </a:solidFill>
                <a:latin typeface="Calibri" pitchFamily="34" charset="0"/>
                <a:cs typeface="mohammad bold art 1" pitchFamily="2" charset="-78"/>
              </a:rPr>
              <a:t>.</a:t>
            </a:r>
          </a:p>
          <a:p>
            <a:pPr marL="0" indent="0" algn="just" rtl="1" fontAlgn="base">
              <a:lnSpc>
                <a:spcPct val="110000"/>
              </a:lnSpc>
              <a:spcBef>
                <a:spcPct val="0"/>
              </a:spcBef>
              <a:spcAft>
                <a:spcPts val="600"/>
              </a:spcAft>
              <a:buNone/>
            </a:pPr>
            <a:endParaRPr lang="ar-KW" sz="1800" dirty="0">
              <a:solidFill>
                <a:schemeClr val="tx2"/>
              </a:solidFill>
              <a:latin typeface="Calibri" pitchFamily="34" charset="0"/>
              <a:cs typeface="mohammad bold art 1" pitchFamily="2" charset="-78"/>
            </a:endParaRPr>
          </a:p>
          <a:p>
            <a:pPr marL="0" indent="0" algn="just" rtl="1" fontAlgn="base">
              <a:lnSpc>
                <a:spcPct val="110000"/>
              </a:lnSpc>
              <a:spcBef>
                <a:spcPct val="0"/>
              </a:spcBef>
              <a:spcAft>
                <a:spcPts val="600"/>
              </a:spcAft>
              <a:buNone/>
            </a:pPr>
            <a:r>
              <a:rPr lang="ar-KW" sz="1800" dirty="0">
                <a:solidFill>
                  <a:schemeClr val="tx2"/>
                </a:solidFill>
                <a:latin typeface="Calibri" pitchFamily="34" charset="0"/>
                <a:cs typeface="mohammad bold art 1" pitchFamily="2" charset="-78"/>
              </a:rPr>
              <a:t>3</a:t>
            </a:r>
            <a:r>
              <a:rPr lang="ar-KW" sz="1800" dirty="0" smtClean="0">
                <a:solidFill>
                  <a:schemeClr val="tx2"/>
                </a:solidFill>
                <a:latin typeface="Calibri" pitchFamily="34" charset="0"/>
                <a:cs typeface="mohammad bold art 1" pitchFamily="2" charset="-78"/>
              </a:rPr>
              <a:t>. أن </a:t>
            </a:r>
            <a:r>
              <a:rPr lang="ar-KW" sz="1800" dirty="0">
                <a:solidFill>
                  <a:schemeClr val="tx2"/>
                </a:solidFill>
                <a:latin typeface="Calibri" pitchFamily="34" charset="0"/>
                <a:cs typeface="mohammad bold art 1" pitchFamily="2" charset="-78"/>
              </a:rPr>
              <a:t>تكون الشركة قد حققت ربحاً صافياً في آخر سنتين ماليتين على الأقل، وألا يقل صافي ربح أي من السنتين عن 5 % من رأس المال المدفوع</a:t>
            </a:r>
            <a:r>
              <a:rPr lang="ar-KW" sz="1800" dirty="0" smtClean="0">
                <a:solidFill>
                  <a:schemeClr val="tx2"/>
                </a:solidFill>
                <a:latin typeface="Calibri" pitchFamily="34" charset="0"/>
                <a:cs typeface="mohammad bold art 1" pitchFamily="2" charset="-78"/>
              </a:rPr>
              <a:t>.</a:t>
            </a:r>
          </a:p>
          <a:p>
            <a:pPr marL="0" indent="0" algn="just" rtl="1" fontAlgn="base">
              <a:lnSpc>
                <a:spcPct val="110000"/>
              </a:lnSpc>
              <a:spcBef>
                <a:spcPct val="0"/>
              </a:spcBef>
              <a:spcAft>
                <a:spcPts val="600"/>
              </a:spcAft>
              <a:buNone/>
            </a:pPr>
            <a:endParaRPr lang="ar-KW" sz="1800" dirty="0">
              <a:solidFill>
                <a:schemeClr val="tx2"/>
              </a:solidFill>
              <a:latin typeface="Calibri" pitchFamily="34" charset="0"/>
              <a:cs typeface="mohammad bold art 1" pitchFamily="2" charset="-78"/>
            </a:endParaRPr>
          </a:p>
          <a:p>
            <a:pPr marL="0" indent="0" algn="just" rtl="1" fontAlgn="base">
              <a:lnSpc>
                <a:spcPct val="110000"/>
              </a:lnSpc>
              <a:spcBef>
                <a:spcPct val="0"/>
              </a:spcBef>
              <a:spcAft>
                <a:spcPts val="600"/>
              </a:spcAft>
              <a:buNone/>
            </a:pPr>
            <a:r>
              <a:rPr lang="ar-KW" sz="1800" dirty="0">
                <a:solidFill>
                  <a:schemeClr val="tx2"/>
                </a:solidFill>
                <a:latin typeface="Calibri" pitchFamily="34" charset="0"/>
                <a:cs typeface="mohammad bold art 1" pitchFamily="2" charset="-78"/>
              </a:rPr>
              <a:t>4</a:t>
            </a:r>
            <a:r>
              <a:rPr lang="ar-KW" sz="1800" dirty="0" smtClean="0">
                <a:solidFill>
                  <a:schemeClr val="tx2"/>
                </a:solidFill>
                <a:latin typeface="Calibri" pitchFamily="34" charset="0"/>
                <a:cs typeface="mohammad bold art 1" pitchFamily="2" charset="-78"/>
              </a:rPr>
              <a:t>. ألا </a:t>
            </a:r>
            <a:r>
              <a:rPr lang="ar-KW" sz="1800" dirty="0">
                <a:solidFill>
                  <a:schemeClr val="tx2"/>
                </a:solidFill>
                <a:latin typeface="Calibri" pitchFamily="34" charset="0"/>
                <a:cs typeface="mohammad bold art 1" pitchFamily="2" charset="-78"/>
              </a:rPr>
              <a:t>تقل نسبة الإيرادات الناتجة عن ممارسة الشركة لنشاط أو أكثر من أنشطتها الرئيسية عن نسبة 75 % من إجمالي إيراداتها، وذلك وفقاً للبيانات المالية المدققة لآخر سنتين ماليتين</a:t>
            </a:r>
            <a:r>
              <a:rPr lang="ar-KW" sz="1800" dirty="0" smtClean="0">
                <a:solidFill>
                  <a:schemeClr val="tx2"/>
                </a:solidFill>
                <a:latin typeface="Calibri" pitchFamily="34" charset="0"/>
                <a:cs typeface="mohammad bold art 1" pitchFamily="2" charset="-78"/>
              </a:rPr>
              <a:t>.</a:t>
            </a:r>
          </a:p>
          <a:p>
            <a:pPr marL="0" indent="0" algn="just" rtl="1" fontAlgn="base">
              <a:lnSpc>
                <a:spcPct val="110000"/>
              </a:lnSpc>
              <a:spcBef>
                <a:spcPct val="0"/>
              </a:spcBef>
              <a:spcAft>
                <a:spcPts val="600"/>
              </a:spcAft>
              <a:buNone/>
            </a:pPr>
            <a:endParaRPr lang="ar-KW" sz="1800" dirty="0">
              <a:solidFill>
                <a:schemeClr val="tx2"/>
              </a:solidFill>
              <a:latin typeface="Calibri" pitchFamily="34" charset="0"/>
              <a:cs typeface="mohammad bold art 1" pitchFamily="2" charset="-78"/>
            </a:endParaRPr>
          </a:p>
          <a:p>
            <a:pPr marL="0" indent="0" algn="just" rtl="1" fontAlgn="base">
              <a:lnSpc>
                <a:spcPct val="110000"/>
              </a:lnSpc>
              <a:spcBef>
                <a:spcPct val="0"/>
              </a:spcBef>
              <a:spcAft>
                <a:spcPts val="600"/>
              </a:spcAft>
              <a:buNone/>
            </a:pPr>
            <a:r>
              <a:rPr lang="ar-KW" sz="1800" dirty="0">
                <a:solidFill>
                  <a:schemeClr val="tx2"/>
                </a:solidFill>
                <a:latin typeface="Calibri" pitchFamily="34" charset="0"/>
                <a:cs typeface="mohammad bold art 1" pitchFamily="2" charset="-78"/>
              </a:rPr>
              <a:t>5</a:t>
            </a:r>
            <a:r>
              <a:rPr lang="ar-KW" sz="1800" dirty="0" smtClean="0">
                <a:solidFill>
                  <a:schemeClr val="tx2"/>
                </a:solidFill>
                <a:latin typeface="Calibri" pitchFamily="34" charset="0"/>
                <a:cs typeface="mohammad bold art 1" pitchFamily="2" charset="-78"/>
              </a:rPr>
              <a:t>. </a:t>
            </a:r>
            <a:r>
              <a:rPr lang="ar-KW" sz="1800" dirty="0">
                <a:solidFill>
                  <a:schemeClr val="tx2"/>
                </a:solidFill>
                <a:latin typeface="Calibri" pitchFamily="34" charset="0"/>
                <a:cs typeface="mohammad bold art 1" pitchFamily="2" charset="-78"/>
              </a:rPr>
              <a:t>أن يكون قد مضت على تأسيس الشركة مدة لا تقل عن ثلاث سنوات مالية كاملة صدرت عنها ثلاث ميزانيات سنوية معتمدة من الجمعية العامة عن آخر ثلاث سنوات سابقة على تقديم طلب الإدراج</a:t>
            </a:r>
            <a:r>
              <a:rPr lang="ar-KW" sz="1800" dirty="0" smtClean="0">
                <a:solidFill>
                  <a:schemeClr val="tx2"/>
                </a:solidFill>
                <a:latin typeface="Calibri" pitchFamily="34" charset="0"/>
                <a:cs typeface="mohammad bold art 1" pitchFamily="2" charset="-78"/>
              </a:rPr>
              <a:t>.</a:t>
            </a:r>
          </a:p>
          <a:p>
            <a:pPr algn="just" rtl="1" fontAlgn="base">
              <a:spcBef>
                <a:spcPct val="0"/>
              </a:spcBef>
              <a:spcAft>
                <a:spcPts val="600"/>
              </a:spcAft>
            </a:pPr>
            <a:endParaRPr lang="ar-KW" sz="1500" b="1" dirty="0" smtClean="0">
              <a:solidFill>
                <a:schemeClr val="tx2"/>
              </a:solidFill>
              <a:latin typeface="Calibri" pitchFamily="34" charset="0"/>
              <a:cs typeface="mohammad bold art 1" pitchFamily="2" charset="-78"/>
            </a:endParaRPr>
          </a:p>
        </p:txBody>
      </p:sp>
      <p:sp>
        <p:nvSpPr>
          <p:cNvPr id="4" name="Slide Number Placeholder 3"/>
          <p:cNvSpPr>
            <a:spLocks noGrp="1"/>
          </p:cNvSpPr>
          <p:nvPr>
            <p:ph type="sldNum" sz="quarter" idx="12"/>
          </p:nvPr>
        </p:nvSpPr>
        <p:spPr/>
        <p:txBody>
          <a:bodyPr/>
          <a:lstStyle/>
          <a:p>
            <a:fld id="{2E51A151-84BD-4E71-B744-C440629F458B}" type="slidenum">
              <a:rPr lang="en-US" smtClean="0"/>
              <a:pPr/>
              <a:t>24</a:t>
            </a:fld>
            <a:endParaRPr lang="en-US" dirty="0"/>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94637" y="381365"/>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057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5087890"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
        <p:nvSpPr>
          <p:cNvPr id="12" name="Title 1"/>
          <p:cNvSpPr txBox="1">
            <a:spLocks/>
          </p:cNvSpPr>
          <p:nvPr/>
        </p:nvSpPr>
        <p:spPr>
          <a:xfrm>
            <a:off x="4333877" y="208134"/>
            <a:ext cx="5876925" cy="114300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just" rtl="1" fontAlgn="base">
              <a:lnSpc>
                <a:spcPct val="100000"/>
              </a:lnSpc>
              <a:spcAft>
                <a:spcPts val="600"/>
              </a:spcAft>
            </a:pPr>
            <a:r>
              <a:rPr lang="ar-YE" sz="3200" b="1" dirty="0">
                <a:solidFill>
                  <a:schemeClr val="tx2"/>
                </a:solidFill>
                <a:latin typeface="Calibri" pitchFamily="34" charset="0"/>
                <a:cs typeface="mohammad bold art 1" pitchFamily="2" charset="-78"/>
              </a:rPr>
              <a:t>إدراج</a:t>
            </a:r>
            <a:r>
              <a:rPr lang="ar-KW" sz="3200" b="1" dirty="0">
                <a:solidFill>
                  <a:schemeClr val="tx2"/>
                </a:solidFill>
                <a:latin typeface="Calibri" pitchFamily="34" charset="0"/>
                <a:cs typeface="mohammad bold art 1" pitchFamily="2" charset="-78"/>
              </a:rPr>
              <a:t> أسهم شركات مساهمة</a:t>
            </a:r>
          </a:p>
        </p:txBody>
      </p:sp>
    </p:spTree>
    <p:extLst>
      <p:ext uri="{BB962C8B-B14F-4D97-AF65-F5344CB8AC3E}">
        <p14:creationId xmlns:p14="http://schemas.microsoft.com/office/powerpoint/2010/main" val="2733097400"/>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057400" y="1402492"/>
            <a:ext cx="8001000" cy="4525963"/>
          </a:xfrm>
        </p:spPr>
        <p:txBody>
          <a:bodyPr>
            <a:noAutofit/>
          </a:bodyPr>
          <a:lstStyle/>
          <a:p>
            <a:pPr marL="0" indent="0" algn="just" rtl="1" fontAlgn="base">
              <a:lnSpc>
                <a:spcPct val="110000"/>
              </a:lnSpc>
              <a:spcBef>
                <a:spcPct val="0"/>
              </a:spcBef>
              <a:spcAft>
                <a:spcPts val="600"/>
              </a:spcAft>
              <a:buNone/>
            </a:pPr>
            <a:r>
              <a:rPr lang="ar-KW" sz="1800" b="1" u="sng" dirty="0" smtClean="0">
                <a:solidFill>
                  <a:schemeClr val="tx2"/>
                </a:solidFill>
                <a:latin typeface="Sakkal Majalla" pitchFamily="2" charset="-78"/>
                <a:cs typeface="mohammad bold art 1" pitchFamily="2" charset="-78"/>
              </a:rPr>
              <a:t>يتبع...إدراج </a:t>
            </a:r>
            <a:r>
              <a:rPr lang="ar-KW" sz="1800" b="1" u="sng" dirty="0">
                <a:solidFill>
                  <a:schemeClr val="tx2"/>
                </a:solidFill>
                <a:latin typeface="Sakkal Majalla" pitchFamily="2" charset="-78"/>
                <a:cs typeface="mohammad bold art 1" pitchFamily="2" charset="-78"/>
              </a:rPr>
              <a:t>أسهم شركات المساهمة القفلة الكويتية في السوق الموازي </a:t>
            </a:r>
          </a:p>
          <a:p>
            <a:pPr marL="0" indent="0" algn="just" rtl="1" fontAlgn="base">
              <a:lnSpc>
                <a:spcPct val="50000"/>
              </a:lnSpc>
              <a:spcBef>
                <a:spcPct val="0"/>
              </a:spcBef>
              <a:spcAft>
                <a:spcPts val="600"/>
              </a:spcAft>
              <a:buNone/>
            </a:pPr>
            <a:endParaRPr lang="ar-KW" sz="1500" dirty="0">
              <a:solidFill>
                <a:schemeClr val="tx2"/>
              </a:solidFill>
              <a:latin typeface="Calibri" pitchFamily="34" charset="0"/>
              <a:cs typeface="mohammad bold art 1" pitchFamily="2" charset="-78"/>
            </a:endParaRPr>
          </a:p>
          <a:p>
            <a:pPr marL="0" indent="0" algn="just" rtl="1" fontAlgn="base">
              <a:lnSpc>
                <a:spcPct val="100000"/>
              </a:lnSpc>
              <a:spcBef>
                <a:spcPct val="0"/>
              </a:spcBef>
              <a:spcAft>
                <a:spcPts val="600"/>
              </a:spcAft>
              <a:buNone/>
            </a:pPr>
            <a:r>
              <a:rPr lang="ar-KW" sz="1500" dirty="0">
                <a:solidFill>
                  <a:schemeClr val="tx2"/>
                </a:solidFill>
                <a:latin typeface="Calibri" pitchFamily="34" charset="0"/>
                <a:cs typeface="mohammad bold art 1" pitchFamily="2" charset="-78"/>
              </a:rPr>
              <a:t>6. أن تكون الشركة مستمرةً في ممارسة غرض أو أكثر من أغراضها الرئيسية المنصوص عليها في عقد الشركة وذلك خلال آخر ثلاث سنوات مالية كاملة قبل تاريخ تقديم طلب الإدراج</a:t>
            </a:r>
            <a:r>
              <a:rPr lang="ar-KW" sz="1500" dirty="0" smtClean="0">
                <a:solidFill>
                  <a:schemeClr val="tx2"/>
                </a:solidFill>
                <a:latin typeface="Calibri" pitchFamily="34" charset="0"/>
                <a:cs typeface="mohammad bold art 1" pitchFamily="2" charset="-78"/>
              </a:rPr>
              <a:t>.</a:t>
            </a:r>
          </a:p>
          <a:p>
            <a:pPr marL="0" indent="0" algn="just" rtl="1" fontAlgn="base">
              <a:lnSpc>
                <a:spcPct val="50000"/>
              </a:lnSpc>
              <a:spcBef>
                <a:spcPct val="0"/>
              </a:spcBef>
              <a:spcAft>
                <a:spcPts val="600"/>
              </a:spcAft>
              <a:buNone/>
            </a:pPr>
            <a:endParaRPr lang="ar-KW" sz="1500" dirty="0" smtClean="0">
              <a:solidFill>
                <a:schemeClr val="tx2"/>
              </a:solidFill>
              <a:latin typeface="Calibri" pitchFamily="34" charset="0"/>
              <a:cs typeface="mohammad bold art 1" pitchFamily="2" charset="-78"/>
            </a:endParaRPr>
          </a:p>
          <a:p>
            <a:pPr marL="0" indent="0" algn="just" rtl="1" fontAlgn="base">
              <a:lnSpc>
                <a:spcPct val="100000"/>
              </a:lnSpc>
              <a:spcBef>
                <a:spcPct val="0"/>
              </a:spcBef>
              <a:spcAft>
                <a:spcPts val="600"/>
              </a:spcAft>
              <a:buNone/>
            </a:pPr>
            <a:r>
              <a:rPr lang="ar-KW" sz="1500" dirty="0" smtClean="0">
                <a:solidFill>
                  <a:schemeClr val="tx2"/>
                </a:solidFill>
                <a:latin typeface="Calibri" pitchFamily="34" charset="0"/>
                <a:cs typeface="mohammad bold art 1" pitchFamily="2" charset="-78"/>
              </a:rPr>
              <a:t>7</a:t>
            </a:r>
            <a:r>
              <a:rPr lang="ar-KW" sz="1500" dirty="0">
                <a:solidFill>
                  <a:schemeClr val="tx2"/>
                </a:solidFill>
                <a:latin typeface="Calibri" pitchFamily="34" charset="0"/>
                <a:cs typeface="mohammad bold art 1" pitchFamily="2" charset="-78"/>
              </a:rPr>
              <a:t>. </a:t>
            </a:r>
            <a:r>
              <a:rPr lang="ar-YE" sz="1500" dirty="0">
                <a:solidFill>
                  <a:schemeClr val="tx2"/>
                </a:solidFill>
                <a:latin typeface="Calibri" pitchFamily="34" charset="0"/>
                <a:cs typeface="mohammad bold art 1" pitchFamily="2" charset="-78"/>
              </a:rPr>
              <a:t>الحصول على موافقة الجمعية العامة للشركة على إدراج أسهم الشركة في السوق الموازي في البورصة، وألا يكون قد مضى على هذه الموافقة أكثر من اثنى عشر شهراً.</a:t>
            </a:r>
            <a:endParaRPr lang="ar-KW" sz="1500" dirty="0">
              <a:solidFill>
                <a:schemeClr val="tx2"/>
              </a:solidFill>
              <a:latin typeface="Calibri" pitchFamily="34" charset="0"/>
              <a:cs typeface="mohammad bold art 1" pitchFamily="2" charset="-78"/>
            </a:endParaRPr>
          </a:p>
          <a:p>
            <a:pPr marL="0" indent="0" algn="r" rtl="1" fontAlgn="base">
              <a:lnSpc>
                <a:spcPct val="50000"/>
              </a:lnSpc>
              <a:spcBef>
                <a:spcPct val="0"/>
              </a:spcBef>
              <a:spcAft>
                <a:spcPts val="600"/>
              </a:spcAft>
              <a:buNone/>
            </a:pPr>
            <a:r>
              <a:rPr lang="ar-KW" sz="1500" dirty="0" smtClean="0">
                <a:solidFill>
                  <a:schemeClr val="tx2"/>
                </a:solidFill>
                <a:latin typeface="Calibri" pitchFamily="34" charset="0"/>
                <a:cs typeface="mohammad bold art 1" pitchFamily="2" charset="-78"/>
              </a:rPr>
              <a:t>	</a:t>
            </a:r>
            <a:endParaRPr lang="ar-KW" sz="1500" dirty="0">
              <a:solidFill>
                <a:schemeClr val="tx2"/>
              </a:solidFill>
              <a:latin typeface="Calibri" pitchFamily="34" charset="0"/>
              <a:cs typeface="mohammad bold art 1" pitchFamily="2" charset="-78"/>
            </a:endParaRPr>
          </a:p>
          <a:p>
            <a:pPr marL="0" indent="0" algn="just" rtl="1" fontAlgn="base">
              <a:lnSpc>
                <a:spcPct val="100000"/>
              </a:lnSpc>
              <a:spcBef>
                <a:spcPct val="0"/>
              </a:spcBef>
              <a:spcAft>
                <a:spcPts val="600"/>
              </a:spcAft>
              <a:buAutoNum type="arabicPeriod" startAt="8"/>
            </a:pPr>
            <a:r>
              <a:rPr lang="ar-KW" sz="1500" dirty="0" smtClean="0">
                <a:solidFill>
                  <a:schemeClr val="tx2"/>
                </a:solidFill>
                <a:latin typeface="Calibri" pitchFamily="34" charset="0"/>
                <a:cs typeface="mohammad bold art 1" pitchFamily="2" charset="-78"/>
              </a:rPr>
              <a:t> ألا يقل عدد المساهمين عن مائة مساهم، ويجوز للهيئة إصدار قرارها بالموافقة المبدئية للإدراج بشرط استكمال العدد المطلوب خلال شهرين من تاريخه، وإلا اعتبر القرار كأن لم يكن. وألا تقل ملكية المساهمين غير المسيطرين على الشركة عن 30 % منها.</a:t>
            </a:r>
          </a:p>
          <a:p>
            <a:pPr marL="342900" indent="-342900" algn="just" rtl="1" fontAlgn="base">
              <a:lnSpc>
                <a:spcPct val="50000"/>
              </a:lnSpc>
              <a:spcBef>
                <a:spcPct val="0"/>
              </a:spcBef>
              <a:spcAft>
                <a:spcPts val="600"/>
              </a:spcAft>
              <a:buAutoNum type="arabicPeriod" startAt="8"/>
            </a:pPr>
            <a:endParaRPr lang="ar-KW" sz="1500" dirty="0" smtClean="0">
              <a:solidFill>
                <a:schemeClr val="tx2"/>
              </a:solidFill>
              <a:latin typeface="Calibri" pitchFamily="34" charset="0"/>
              <a:cs typeface="mohammad bold art 1" pitchFamily="2" charset="-78"/>
            </a:endParaRPr>
          </a:p>
          <a:p>
            <a:pPr marL="0" indent="0" algn="just" rtl="1" fontAlgn="base">
              <a:lnSpc>
                <a:spcPct val="100000"/>
              </a:lnSpc>
              <a:spcBef>
                <a:spcPct val="0"/>
              </a:spcBef>
              <a:spcAft>
                <a:spcPts val="600"/>
              </a:spcAft>
              <a:buAutoNum type="arabicPeriod" startAt="9"/>
            </a:pPr>
            <a:r>
              <a:rPr lang="ar-KW" sz="1500" dirty="0" smtClean="0">
                <a:solidFill>
                  <a:schemeClr val="tx2"/>
                </a:solidFill>
                <a:latin typeface="Calibri" pitchFamily="34" charset="0"/>
                <a:cs typeface="mohammad bold art 1" pitchFamily="2" charset="-78"/>
              </a:rPr>
              <a:t> تعيين مسؤول مطابقة والتزام يختص بمتابعة  تعليمات وقواعد الجهات الرقابية وجمهور المستثمرين.</a:t>
            </a:r>
          </a:p>
          <a:p>
            <a:pPr marL="0" indent="0" algn="just" rtl="1" fontAlgn="base">
              <a:lnSpc>
                <a:spcPct val="50000"/>
              </a:lnSpc>
              <a:spcBef>
                <a:spcPct val="0"/>
              </a:spcBef>
              <a:spcAft>
                <a:spcPts val="600"/>
              </a:spcAft>
              <a:buNone/>
            </a:pPr>
            <a:endParaRPr lang="ar-KW" sz="1500" dirty="0" smtClean="0">
              <a:solidFill>
                <a:schemeClr val="tx2"/>
              </a:solidFill>
              <a:latin typeface="Calibri" pitchFamily="34" charset="0"/>
              <a:cs typeface="mohammad bold art 1" pitchFamily="2" charset="-78"/>
            </a:endParaRPr>
          </a:p>
          <a:p>
            <a:pPr marL="342900" indent="-342900" algn="just" rtl="1" fontAlgn="base">
              <a:lnSpc>
                <a:spcPct val="100000"/>
              </a:lnSpc>
              <a:spcBef>
                <a:spcPct val="0"/>
              </a:spcBef>
              <a:spcAft>
                <a:spcPts val="600"/>
              </a:spcAft>
              <a:buAutoNum type="arabicPeriod" startAt="10"/>
            </a:pPr>
            <a:r>
              <a:rPr lang="ar-KW" sz="1500" dirty="0" smtClean="0">
                <a:solidFill>
                  <a:schemeClr val="tx2"/>
                </a:solidFill>
                <a:latin typeface="Calibri" pitchFamily="34" charset="0"/>
                <a:cs typeface="mohammad bold art 1" pitchFamily="2" charset="-78"/>
              </a:rPr>
              <a:t>تعيين </a:t>
            </a:r>
            <a:r>
              <a:rPr lang="ar-KW" sz="1500" dirty="0">
                <a:solidFill>
                  <a:schemeClr val="tx2"/>
                </a:solidFill>
                <a:latin typeface="Calibri" pitchFamily="34" charset="0"/>
                <a:cs typeface="mohammad bold art 1" pitchFamily="2" charset="-78"/>
              </a:rPr>
              <a:t>مستشار </a:t>
            </a:r>
            <a:r>
              <a:rPr lang="ar-KW" sz="1500" dirty="0" smtClean="0">
                <a:solidFill>
                  <a:schemeClr val="tx2"/>
                </a:solidFill>
                <a:latin typeface="Calibri" pitchFamily="34" charset="0"/>
                <a:cs typeface="mohammad bold art 1" pitchFamily="2" charset="-78"/>
              </a:rPr>
              <a:t>إدراج.</a:t>
            </a:r>
          </a:p>
          <a:p>
            <a:pPr marL="342900" indent="-342900" algn="just" rtl="1" fontAlgn="base">
              <a:lnSpc>
                <a:spcPct val="50000"/>
              </a:lnSpc>
              <a:spcBef>
                <a:spcPct val="0"/>
              </a:spcBef>
              <a:spcAft>
                <a:spcPts val="600"/>
              </a:spcAft>
              <a:buAutoNum type="arabicPeriod" startAt="10"/>
            </a:pPr>
            <a:endParaRPr lang="ar-KW" sz="1500" dirty="0" smtClean="0">
              <a:solidFill>
                <a:schemeClr val="tx2"/>
              </a:solidFill>
              <a:latin typeface="Calibri" pitchFamily="34" charset="0"/>
              <a:cs typeface="mohammad bold art 1" pitchFamily="2" charset="-78"/>
            </a:endParaRPr>
          </a:p>
          <a:p>
            <a:pPr marL="0" indent="0" algn="just" rtl="1" fontAlgn="base">
              <a:lnSpc>
                <a:spcPct val="100000"/>
              </a:lnSpc>
              <a:spcBef>
                <a:spcPct val="0"/>
              </a:spcBef>
              <a:spcAft>
                <a:spcPts val="600"/>
              </a:spcAft>
              <a:buNone/>
            </a:pPr>
            <a:r>
              <a:rPr lang="ar-KW" sz="1500" dirty="0" smtClean="0">
                <a:solidFill>
                  <a:schemeClr val="tx2"/>
                </a:solidFill>
                <a:latin typeface="Calibri" pitchFamily="34" charset="0"/>
                <a:cs typeface="mohammad bold art 1" pitchFamily="2" charset="-78"/>
              </a:rPr>
              <a:t>11. أي شروط أو قواعد أخرى تقررها الهيئة.</a:t>
            </a:r>
          </a:p>
          <a:p>
            <a:pPr marL="0" indent="0" algn="just" rtl="1" fontAlgn="base">
              <a:lnSpc>
                <a:spcPct val="100000"/>
              </a:lnSpc>
              <a:spcBef>
                <a:spcPct val="0"/>
              </a:spcBef>
              <a:spcAft>
                <a:spcPts val="600"/>
              </a:spcAft>
              <a:buNone/>
            </a:pPr>
            <a:endParaRPr lang="ar-KW" sz="1500" dirty="0">
              <a:solidFill>
                <a:schemeClr val="tx2"/>
              </a:solidFill>
              <a:latin typeface="Calibri" pitchFamily="34" charset="0"/>
              <a:cs typeface="mohammad bold art 1" pitchFamily="2" charset="-78"/>
            </a:endParaRPr>
          </a:p>
          <a:p>
            <a:pPr marL="0" indent="0" algn="just" rtl="1" fontAlgn="base">
              <a:lnSpc>
                <a:spcPct val="100000"/>
              </a:lnSpc>
              <a:spcBef>
                <a:spcPct val="0"/>
              </a:spcBef>
              <a:spcAft>
                <a:spcPts val="600"/>
              </a:spcAft>
              <a:buNone/>
            </a:pPr>
            <a:r>
              <a:rPr lang="ar-KW" sz="1500" dirty="0">
                <a:solidFill>
                  <a:schemeClr val="tx2"/>
                </a:solidFill>
                <a:latin typeface="Calibri" pitchFamily="34" charset="0"/>
                <a:cs typeface="mohammad bold art 1" pitchFamily="2" charset="-78"/>
              </a:rPr>
              <a:t> </a:t>
            </a:r>
            <a:r>
              <a:rPr lang="ar-KW" sz="1500" dirty="0" smtClean="0">
                <a:solidFill>
                  <a:schemeClr val="tx2"/>
                </a:solidFill>
                <a:latin typeface="Calibri" pitchFamily="34" charset="0"/>
                <a:cs typeface="mohammad bold art 1" pitchFamily="2" charset="-78"/>
              </a:rPr>
              <a:t> </a:t>
            </a:r>
            <a:endParaRPr lang="ar-KW" sz="1500" dirty="0">
              <a:solidFill>
                <a:schemeClr val="tx2"/>
              </a:solidFill>
              <a:latin typeface="Calibri" pitchFamily="34" charset="0"/>
              <a:cs typeface="mohammad bold art 1" pitchFamily="2" charset="-78"/>
            </a:endParaRPr>
          </a:p>
        </p:txBody>
      </p:sp>
      <p:sp>
        <p:nvSpPr>
          <p:cNvPr id="4" name="Slide Number Placeholder 3"/>
          <p:cNvSpPr>
            <a:spLocks noGrp="1"/>
          </p:cNvSpPr>
          <p:nvPr>
            <p:ph type="sldNum" sz="quarter" idx="12"/>
          </p:nvPr>
        </p:nvSpPr>
        <p:spPr/>
        <p:txBody>
          <a:bodyPr/>
          <a:lstStyle/>
          <a:p>
            <a:fld id="{2E51A151-84BD-4E71-B744-C440629F458B}" type="slidenum">
              <a:rPr lang="en-US" smtClean="0"/>
              <a:pPr/>
              <a:t>25</a:t>
            </a:fld>
            <a:endParaRPr lang="en-US" dirty="0"/>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29372" y="354360"/>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057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5087890"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
        <p:nvSpPr>
          <p:cNvPr id="13" name="Title 1"/>
          <p:cNvSpPr txBox="1">
            <a:spLocks/>
          </p:cNvSpPr>
          <p:nvPr/>
        </p:nvSpPr>
        <p:spPr>
          <a:xfrm>
            <a:off x="4333877" y="208134"/>
            <a:ext cx="5876925" cy="114300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just" rtl="1" fontAlgn="base">
              <a:lnSpc>
                <a:spcPct val="100000"/>
              </a:lnSpc>
              <a:spcAft>
                <a:spcPts val="600"/>
              </a:spcAft>
            </a:pPr>
            <a:r>
              <a:rPr lang="ar-YE" sz="3200" b="1" dirty="0">
                <a:solidFill>
                  <a:schemeClr val="tx2"/>
                </a:solidFill>
                <a:latin typeface="Calibri" pitchFamily="34" charset="0"/>
                <a:cs typeface="mohammad bold art 1" pitchFamily="2" charset="-78"/>
              </a:rPr>
              <a:t>إدراج</a:t>
            </a:r>
            <a:r>
              <a:rPr lang="ar-KW" sz="3200" b="1" dirty="0">
                <a:solidFill>
                  <a:schemeClr val="tx2"/>
                </a:solidFill>
                <a:latin typeface="Calibri" pitchFamily="34" charset="0"/>
                <a:cs typeface="mohammad bold art 1" pitchFamily="2" charset="-78"/>
              </a:rPr>
              <a:t> أسهم شركات مساهمة</a:t>
            </a:r>
          </a:p>
        </p:txBody>
      </p:sp>
    </p:spTree>
    <p:extLst>
      <p:ext uri="{BB962C8B-B14F-4D97-AF65-F5344CB8AC3E}">
        <p14:creationId xmlns:p14="http://schemas.microsoft.com/office/powerpoint/2010/main" val="3082921001"/>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2E51A151-84BD-4E71-B744-C440629F458B}" type="slidenum">
              <a:rPr lang="en-US" smtClean="0"/>
              <a:pPr/>
              <a:t>26</a:t>
            </a:fld>
            <a:endParaRPr lang="en-US" dirty="0"/>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10521" y="354360"/>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057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5087890"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
        <p:nvSpPr>
          <p:cNvPr id="6" name="Rectangle 5"/>
          <p:cNvSpPr/>
          <p:nvPr/>
        </p:nvSpPr>
        <p:spPr>
          <a:xfrm>
            <a:off x="2057401" y="1402492"/>
            <a:ext cx="8001000" cy="3216265"/>
          </a:xfrm>
          <a:prstGeom prst="rect">
            <a:avLst/>
          </a:prstGeom>
        </p:spPr>
        <p:txBody>
          <a:bodyPr wrap="square">
            <a:spAutoFit/>
          </a:bodyPr>
          <a:lstStyle/>
          <a:p>
            <a:pPr algn="just" rtl="1" fontAlgn="base">
              <a:spcBef>
                <a:spcPct val="0"/>
              </a:spcBef>
              <a:spcAft>
                <a:spcPts val="600"/>
              </a:spcAft>
            </a:pPr>
            <a:r>
              <a:rPr lang="ar-KW" b="1" u="sng" dirty="0">
                <a:solidFill>
                  <a:schemeClr val="tx2"/>
                </a:solidFill>
                <a:latin typeface="Sakkal Majalla" pitchFamily="2" charset="-78"/>
                <a:cs typeface="mohammad bold art 1" pitchFamily="2" charset="-78"/>
              </a:rPr>
              <a:t>يتبع...إدراج أسهم شركات المساهمة القفلة الكويتية في السوق الموازي </a:t>
            </a:r>
          </a:p>
          <a:p>
            <a:pPr algn="just" rtl="1" fontAlgn="base">
              <a:spcBef>
                <a:spcPct val="0"/>
              </a:spcBef>
              <a:spcAft>
                <a:spcPts val="600"/>
              </a:spcAft>
            </a:pPr>
            <a:endParaRPr lang="ar-KW" sz="1600" dirty="0" smtClean="0">
              <a:solidFill>
                <a:schemeClr val="tx2"/>
              </a:solidFill>
              <a:latin typeface="Calibri" pitchFamily="34" charset="0"/>
              <a:cs typeface="mohammad bold art 1" pitchFamily="2" charset="-78"/>
            </a:endParaRPr>
          </a:p>
          <a:p>
            <a:pPr marL="285750" indent="-285750" algn="just" rtl="1" fontAlgn="base">
              <a:spcBef>
                <a:spcPct val="0"/>
              </a:spcBef>
              <a:spcAft>
                <a:spcPts val="600"/>
              </a:spcAft>
              <a:buFont typeface="Wingdings" panose="05000000000000000000" pitchFamily="2" charset="2"/>
              <a:buChar char="§"/>
            </a:pPr>
            <a:r>
              <a:rPr lang="ar-KW" sz="1600" dirty="0" smtClean="0">
                <a:solidFill>
                  <a:schemeClr val="tx2"/>
                </a:solidFill>
                <a:latin typeface="Calibri" pitchFamily="34" charset="0"/>
                <a:cs typeface="mohammad bold art 1" pitchFamily="2" charset="-78"/>
              </a:rPr>
              <a:t>على </a:t>
            </a:r>
            <a:r>
              <a:rPr lang="ar-KW" sz="1600" dirty="0">
                <a:solidFill>
                  <a:schemeClr val="tx2"/>
                </a:solidFill>
                <a:latin typeface="Calibri" pitchFamily="34" charset="0"/>
                <a:cs typeface="mohammad bold art 1" pitchFamily="2" charset="-78"/>
              </a:rPr>
              <a:t>الشركة تقديم تعهد من مساهم أو أكثر من مساهمي الشركة ممن يملكون نسبة لا تقل عن 25 % من رأس مالها بعدم التصرف في هذه الأسهم خلال السنة الأولى من تاريخ الإدراج. ويجوز أن تنخفض هذه النسبة خلال السنة الثانية من تاريخ الإدراج إلى ما لا يقل عن 15 % من رأس مال الشركة. واستثناء من هذا الحظر، يجوز لهؤلاء المساهمين التصرف في هذه الأسهم إلى شخص آخر بشرط أن يتقيد المالك الجديد بذات التعهد. </a:t>
            </a:r>
          </a:p>
          <a:p>
            <a:pPr marL="285750" indent="-285750" algn="just" rtl="1" fontAlgn="base">
              <a:spcBef>
                <a:spcPct val="0"/>
              </a:spcBef>
              <a:spcAft>
                <a:spcPts val="600"/>
              </a:spcAft>
              <a:buFont typeface="Wingdings" panose="05000000000000000000" pitchFamily="2" charset="2"/>
              <a:buChar char="§"/>
            </a:pPr>
            <a:endParaRPr lang="ar-KW" sz="1600" dirty="0" smtClean="0">
              <a:solidFill>
                <a:schemeClr val="tx2"/>
              </a:solidFill>
              <a:latin typeface="Calibri" pitchFamily="34" charset="0"/>
              <a:cs typeface="mohammad bold art 1" pitchFamily="2" charset="-78"/>
            </a:endParaRPr>
          </a:p>
          <a:p>
            <a:pPr marL="285750" indent="-285750" algn="just" rtl="1" fontAlgn="base">
              <a:spcBef>
                <a:spcPct val="0"/>
              </a:spcBef>
              <a:spcAft>
                <a:spcPts val="600"/>
              </a:spcAft>
              <a:buFont typeface="Wingdings" panose="05000000000000000000" pitchFamily="2" charset="2"/>
              <a:buChar char="§"/>
            </a:pPr>
            <a:endParaRPr lang="ar-KW" sz="1600" dirty="0">
              <a:solidFill>
                <a:schemeClr val="tx2"/>
              </a:solidFill>
              <a:latin typeface="Calibri" pitchFamily="34" charset="0"/>
              <a:cs typeface="mohammad bold art 1" pitchFamily="2" charset="-78"/>
            </a:endParaRPr>
          </a:p>
          <a:p>
            <a:pPr marL="285750" indent="-285750" algn="just" rtl="1" fontAlgn="base">
              <a:spcBef>
                <a:spcPct val="0"/>
              </a:spcBef>
              <a:spcAft>
                <a:spcPts val="600"/>
              </a:spcAft>
              <a:buFont typeface="Wingdings" panose="05000000000000000000" pitchFamily="2" charset="2"/>
              <a:buChar char="§"/>
            </a:pPr>
            <a:r>
              <a:rPr lang="ar-KW" sz="1600" dirty="0">
                <a:solidFill>
                  <a:schemeClr val="tx2"/>
                </a:solidFill>
                <a:latin typeface="Calibri" pitchFamily="34" charset="0"/>
                <a:cs typeface="mohammad bold art 1" pitchFamily="2" charset="-78"/>
              </a:rPr>
              <a:t>وفي جميع الأحوال يجوز التصرف في هذه الأسهم إذا كان هذا التصرف نتيجة تقديم عرض استحواذ على كامل أسهم الشركة. </a:t>
            </a:r>
          </a:p>
        </p:txBody>
      </p:sp>
      <p:sp>
        <p:nvSpPr>
          <p:cNvPr id="12" name="Title 1"/>
          <p:cNvSpPr txBox="1">
            <a:spLocks/>
          </p:cNvSpPr>
          <p:nvPr/>
        </p:nvSpPr>
        <p:spPr>
          <a:xfrm>
            <a:off x="4333877" y="208134"/>
            <a:ext cx="5876925" cy="114300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just" rtl="1" fontAlgn="base">
              <a:lnSpc>
                <a:spcPct val="100000"/>
              </a:lnSpc>
              <a:spcAft>
                <a:spcPts val="600"/>
              </a:spcAft>
            </a:pPr>
            <a:r>
              <a:rPr lang="ar-YE" sz="3200" b="1" dirty="0">
                <a:solidFill>
                  <a:schemeClr val="tx2"/>
                </a:solidFill>
                <a:latin typeface="Calibri" pitchFamily="34" charset="0"/>
                <a:cs typeface="mohammad bold art 1" pitchFamily="2" charset="-78"/>
              </a:rPr>
              <a:t>إدراج</a:t>
            </a:r>
            <a:r>
              <a:rPr lang="ar-KW" sz="3200" b="1" dirty="0">
                <a:solidFill>
                  <a:schemeClr val="tx2"/>
                </a:solidFill>
                <a:latin typeface="Calibri" pitchFamily="34" charset="0"/>
                <a:cs typeface="mohammad bold art 1" pitchFamily="2" charset="-78"/>
              </a:rPr>
              <a:t> أسهم شركات مساهمة</a:t>
            </a:r>
          </a:p>
        </p:txBody>
      </p:sp>
    </p:spTree>
    <p:extLst>
      <p:ext uri="{BB962C8B-B14F-4D97-AF65-F5344CB8AC3E}">
        <p14:creationId xmlns:p14="http://schemas.microsoft.com/office/powerpoint/2010/main" val="225496268"/>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057400" y="1402492"/>
            <a:ext cx="8001000" cy="4525963"/>
          </a:xfrm>
        </p:spPr>
        <p:txBody>
          <a:bodyPr>
            <a:noAutofit/>
          </a:bodyPr>
          <a:lstStyle/>
          <a:p>
            <a:pPr marL="0" indent="0" algn="r" rtl="1" fontAlgn="base">
              <a:spcBef>
                <a:spcPct val="0"/>
              </a:spcBef>
              <a:spcAft>
                <a:spcPts val="600"/>
              </a:spcAft>
              <a:buNone/>
            </a:pPr>
            <a:r>
              <a:rPr lang="ar-KW" sz="1800" b="1" u="sng" dirty="0">
                <a:solidFill>
                  <a:schemeClr val="tx2"/>
                </a:solidFill>
                <a:latin typeface="Sakkal Majalla" pitchFamily="2" charset="-78"/>
                <a:cs typeface="mohammad bold art 1" pitchFamily="2" charset="-78"/>
              </a:rPr>
              <a:t>يتبع...إدراج أسهم شركات المساهمة القفلة الكويتية في السوق الموازي </a:t>
            </a:r>
          </a:p>
          <a:p>
            <a:pPr marL="0" indent="0" algn="r" rtl="1" fontAlgn="base">
              <a:lnSpc>
                <a:spcPct val="50000"/>
              </a:lnSpc>
              <a:spcBef>
                <a:spcPct val="0"/>
              </a:spcBef>
              <a:spcAft>
                <a:spcPts val="600"/>
              </a:spcAft>
              <a:buNone/>
            </a:pPr>
            <a:endParaRPr lang="ar-KW" sz="1500" b="1" dirty="0" smtClean="0">
              <a:solidFill>
                <a:schemeClr val="tx2"/>
              </a:solidFill>
              <a:latin typeface="Calibri" pitchFamily="34" charset="0"/>
              <a:cs typeface="mohammad bold art 1" pitchFamily="2" charset="-78"/>
            </a:endParaRPr>
          </a:p>
          <a:p>
            <a:pPr algn="r" rtl="1" fontAlgn="base">
              <a:spcBef>
                <a:spcPct val="0"/>
              </a:spcBef>
              <a:spcAft>
                <a:spcPts val="600"/>
              </a:spcAft>
              <a:buFont typeface="Wingdings" panose="05000000000000000000" pitchFamily="2" charset="2"/>
              <a:buChar char="§"/>
            </a:pPr>
            <a:r>
              <a:rPr lang="ar-KW" sz="1500" b="1" dirty="0" smtClean="0">
                <a:solidFill>
                  <a:schemeClr val="tx2"/>
                </a:solidFill>
                <a:latin typeface="Calibri" pitchFamily="34" charset="0"/>
                <a:cs typeface="mohammad bold art 1" pitchFamily="2" charset="-78"/>
              </a:rPr>
              <a:t>يقدم </a:t>
            </a:r>
            <a:r>
              <a:rPr lang="ar-KW" sz="1500" b="1" dirty="0">
                <a:solidFill>
                  <a:schemeClr val="tx2"/>
                </a:solidFill>
                <a:latin typeface="Calibri" pitchFamily="34" charset="0"/>
                <a:cs typeface="mohammad bold art 1" pitchFamily="2" charset="-78"/>
              </a:rPr>
              <a:t>طلب الإدراج إلى الهيئة على النموذج المعد لذلك مشفوعاً بالمستندات التالية</a:t>
            </a:r>
            <a:r>
              <a:rPr lang="ar-KW" sz="1500" b="1" dirty="0" smtClean="0">
                <a:solidFill>
                  <a:schemeClr val="tx2"/>
                </a:solidFill>
                <a:latin typeface="Calibri" pitchFamily="34" charset="0"/>
                <a:cs typeface="mohammad bold art 1" pitchFamily="2" charset="-78"/>
              </a:rPr>
              <a:t>:</a:t>
            </a:r>
          </a:p>
          <a:p>
            <a:pPr marL="0" indent="0" algn="r" rtl="1" fontAlgn="base">
              <a:lnSpc>
                <a:spcPct val="50000"/>
              </a:lnSpc>
              <a:spcBef>
                <a:spcPct val="0"/>
              </a:spcBef>
              <a:spcAft>
                <a:spcPts val="600"/>
              </a:spcAft>
              <a:buNone/>
            </a:pPr>
            <a:endParaRPr lang="ar-KW" sz="1500" b="1" dirty="0">
              <a:solidFill>
                <a:schemeClr val="tx2"/>
              </a:solidFill>
              <a:latin typeface="Calibri" pitchFamily="34" charset="0"/>
              <a:cs typeface="mohammad bold art 1" pitchFamily="2" charset="-78"/>
            </a:endParaRPr>
          </a:p>
          <a:p>
            <a:pPr marL="0" indent="0" algn="r" rtl="1" fontAlgn="base">
              <a:spcBef>
                <a:spcPct val="0"/>
              </a:spcBef>
              <a:spcAft>
                <a:spcPts val="600"/>
              </a:spcAft>
              <a:buFont typeface="+mj-lt"/>
              <a:buAutoNum type="arabicPeriod"/>
            </a:pPr>
            <a:r>
              <a:rPr lang="ar-KW" sz="1500" dirty="0" smtClean="0">
                <a:solidFill>
                  <a:schemeClr val="tx2"/>
                </a:solidFill>
                <a:latin typeface="Calibri" pitchFamily="34" charset="0"/>
                <a:cs typeface="mohammad bold art 1" pitchFamily="2" charset="-78"/>
              </a:rPr>
              <a:t> كتاب </a:t>
            </a:r>
            <a:r>
              <a:rPr lang="ar-KW" sz="1500" dirty="0">
                <a:solidFill>
                  <a:schemeClr val="tx2"/>
                </a:solidFill>
                <a:latin typeface="Calibri" pitchFamily="34" charset="0"/>
                <a:cs typeface="mohammad bold art 1" pitchFamily="2" charset="-78"/>
              </a:rPr>
              <a:t>تفويض من الشركة إلى مستشار الإدراج لمتابعة إدراج أسهم الشركة في البورصة</a:t>
            </a:r>
            <a:r>
              <a:rPr lang="ar-KW" sz="1500" dirty="0" smtClean="0">
                <a:solidFill>
                  <a:schemeClr val="tx2"/>
                </a:solidFill>
                <a:latin typeface="Calibri" pitchFamily="34" charset="0"/>
                <a:cs typeface="mohammad bold art 1" pitchFamily="2" charset="-78"/>
              </a:rPr>
              <a:t>.</a:t>
            </a:r>
          </a:p>
          <a:p>
            <a:pPr marL="342900" indent="-342900" algn="r" rtl="1" fontAlgn="base">
              <a:lnSpc>
                <a:spcPct val="50000"/>
              </a:lnSpc>
              <a:spcBef>
                <a:spcPct val="0"/>
              </a:spcBef>
              <a:spcAft>
                <a:spcPts val="600"/>
              </a:spcAft>
              <a:buFont typeface="+mj-lt"/>
              <a:buAutoNum type="arabicPeriod"/>
            </a:pPr>
            <a:endParaRPr lang="ar-KW" sz="1500" dirty="0" smtClean="0">
              <a:solidFill>
                <a:schemeClr val="tx2"/>
              </a:solidFill>
              <a:latin typeface="Calibri" pitchFamily="34" charset="0"/>
              <a:cs typeface="mohammad bold art 1" pitchFamily="2" charset="-78"/>
            </a:endParaRPr>
          </a:p>
          <a:p>
            <a:pPr marL="0" indent="0" algn="r" rtl="1" fontAlgn="base">
              <a:spcBef>
                <a:spcPct val="0"/>
              </a:spcBef>
              <a:spcAft>
                <a:spcPts val="600"/>
              </a:spcAft>
              <a:buFont typeface="+mj-lt"/>
              <a:buAutoNum type="arabicPeriod"/>
            </a:pPr>
            <a:r>
              <a:rPr lang="ar-KW" sz="1500" dirty="0" smtClean="0">
                <a:solidFill>
                  <a:schemeClr val="tx2"/>
                </a:solidFill>
                <a:latin typeface="Calibri" pitchFamily="34" charset="0"/>
                <a:cs typeface="mohammad bold art 1" pitchFamily="2" charset="-78"/>
              </a:rPr>
              <a:t> البيانات </a:t>
            </a:r>
            <a:r>
              <a:rPr lang="ar-KW" sz="1500" dirty="0">
                <a:solidFill>
                  <a:schemeClr val="tx2"/>
                </a:solidFill>
                <a:latin typeface="Calibri" pitchFamily="34" charset="0"/>
                <a:cs typeface="mohammad bold art 1" pitchFamily="2" charset="-78"/>
              </a:rPr>
              <a:t>الأساسية والمالية للشركة على النحو التالي:</a:t>
            </a:r>
          </a:p>
          <a:p>
            <a:pPr marL="457200" lvl="1" indent="0" algn="r" rtl="1" fontAlgn="base">
              <a:lnSpc>
                <a:spcPct val="120000"/>
              </a:lnSpc>
              <a:spcBef>
                <a:spcPct val="0"/>
              </a:spcBef>
              <a:spcAft>
                <a:spcPts val="600"/>
              </a:spcAft>
              <a:buNone/>
            </a:pPr>
            <a:r>
              <a:rPr lang="ar-KW" sz="1400" dirty="0" smtClean="0">
                <a:solidFill>
                  <a:schemeClr val="tx2"/>
                </a:solidFill>
                <a:latin typeface="Calibri" pitchFamily="34" charset="0"/>
                <a:cs typeface="mohammad bold art 1" pitchFamily="2" charset="-78"/>
              </a:rPr>
              <a:t>أ</a:t>
            </a:r>
            <a:r>
              <a:rPr lang="ar-KW" sz="1400" dirty="0">
                <a:solidFill>
                  <a:schemeClr val="tx2"/>
                </a:solidFill>
                <a:latin typeface="Calibri" pitchFamily="34" charset="0"/>
                <a:cs typeface="mohammad bold art 1" pitchFamily="2" charset="-78"/>
              </a:rPr>
              <a:t>. نسخة من عقد الشركة مع جميع التعديلات التي طرأت عليها منذ تأسيس الشركة وصورة من شهادة السجل التجاري.</a:t>
            </a:r>
          </a:p>
          <a:p>
            <a:pPr marL="457200" lvl="1" indent="0" algn="r" rtl="1" fontAlgn="base">
              <a:lnSpc>
                <a:spcPct val="120000"/>
              </a:lnSpc>
              <a:spcBef>
                <a:spcPct val="0"/>
              </a:spcBef>
              <a:spcAft>
                <a:spcPts val="600"/>
              </a:spcAft>
              <a:buNone/>
            </a:pPr>
            <a:r>
              <a:rPr lang="ar-KW" sz="1400" dirty="0">
                <a:solidFill>
                  <a:schemeClr val="tx2"/>
                </a:solidFill>
                <a:latin typeface="Calibri" pitchFamily="34" charset="0"/>
                <a:cs typeface="mohammad bold art 1" pitchFamily="2" charset="-78"/>
              </a:rPr>
              <a:t>ب. النسخة الأصلية المعتمدة من البيانات المالية السنوية المدققة لآخر ثلاث سنوات، وكذلك أحدث البيانات المالية المرحلية المراجعة إذا انقضت  ثلاثة أشهر من انتهاء السنة المالية للشركة.</a:t>
            </a:r>
          </a:p>
          <a:p>
            <a:pPr marL="457200" lvl="1" indent="0" algn="r" rtl="1" fontAlgn="base">
              <a:lnSpc>
                <a:spcPct val="120000"/>
              </a:lnSpc>
              <a:spcBef>
                <a:spcPct val="0"/>
              </a:spcBef>
              <a:spcAft>
                <a:spcPts val="600"/>
              </a:spcAft>
              <a:buNone/>
            </a:pPr>
            <a:r>
              <a:rPr lang="ar-KW" sz="1400" dirty="0">
                <a:solidFill>
                  <a:schemeClr val="tx2"/>
                </a:solidFill>
                <a:latin typeface="Calibri" pitchFamily="34" charset="0"/>
                <a:cs typeface="mohammad bold art 1" pitchFamily="2" charset="-78"/>
              </a:rPr>
              <a:t>ج. قائمة بأسماء أعضاء مجلس الإدارة.</a:t>
            </a:r>
          </a:p>
          <a:p>
            <a:pPr marL="457200" lvl="1" indent="0" algn="r" rtl="1" fontAlgn="base">
              <a:lnSpc>
                <a:spcPct val="120000"/>
              </a:lnSpc>
              <a:spcBef>
                <a:spcPct val="0"/>
              </a:spcBef>
              <a:spcAft>
                <a:spcPts val="600"/>
              </a:spcAft>
              <a:buNone/>
            </a:pPr>
            <a:r>
              <a:rPr lang="ar-KW" sz="1400" dirty="0">
                <a:solidFill>
                  <a:schemeClr val="tx2"/>
                </a:solidFill>
                <a:latin typeface="Calibri" pitchFamily="34" charset="0"/>
                <a:cs typeface="mohammad bold art 1" pitchFamily="2" charset="-78"/>
              </a:rPr>
              <a:t>د. قائمة بأسماء المخولين بالتوقيع عن الشركة ونماذج التوقيع.</a:t>
            </a:r>
          </a:p>
          <a:p>
            <a:pPr marL="457200" lvl="1" indent="0" algn="r" rtl="1" fontAlgn="base">
              <a:lnSpc>
                <a:spcPct val="120000"/>
              </a:lnSpc>
              <a:spcBef>
                <a:spcPct val="0"/>
              </a:spcBef>
              <a:spcAft>
                <a:spcPts val="600"/>
              </a:spcAft>
              <a:buNone/>
            </a:pPr>
            <a:r>
              <a:rPr lang="ar-KW" sz="1400" dirty="0">
                <a:solidFill>
                  <a:schemeClr val="tx2"/>
                </a:solidFill>
                <a:latin typeface="Calibri" pitchFamily="34" charset="0"/>
                <a:cs typeface="mohammad bold art 1" pitchFamily="2" charset="-78"/>
              </a:rPr>
              <a:t>هـ. قائمة بأسماء المستشارين و مراقبي الحسابات.</a:t>
            </a:r>
          </a:p>
          <a:p>
            <a:pPr marL="457200" lvl="1" indent="0" algn="r" rtl="1" fontAlgn="base">
              <a:lnSpc>
                <a:spcPct val="120000"/>
              </a:lnSpc>
              <a:spcBef>
                <a:spcPct val="0"/>
              </a:spcBef>
              <a:spcAft>
                <a:spcPts val="600"/>
              </a:spcAft>
              <a:buNone/>
            </a:pPr>
            <a:r>
              <a:rPr lang="ar-KW" sz="1400" dirty="0">
                <a:solidFill>
                  <a:schemeClr val="tx2"/>
                </a:solidFill>
                <a:latin typeface="Calibri" pitchFamily="34" charset="0"/>
                <a:cs typeface="mohammad bold art 1" pitchFamily="2" charset="-78"/>
              </a:rPr>
              <a:t>و. اسم مستشار الإدراج.</a:t>
            </a:r>
          </a:p>
          <a:p>
            <a:pPr marL="342900" indent="-342900" algn="r" rtl="1" fontAlgn="base">
              <a:lnSpc>
                <a:spcPct val="50000"/>
              </a:lnSpc>
              <a:spcBef>
                <a:spcPct val="0"/>
              </a:spcBef>
              <a:spcAft>
                <a:spcPts val="600"/>
              </a:spcAft>
              <a:buFont typeface="+mj-lt"/>
              <a:buAutoNum type="arabicPeriod"/>
            </a:pPr>
            <a:endParaRPr lang="ar-KW" sz="1500" dirty="0" smtClean="0">
              <a:solidFill>
                <a:schemeClr val="tx2"/>
              </a:solidFill>
              <a:latin typeface="Calibri" pitchFamily="34" charset="0"/>
              <a:cs typeface="mohammad bold art 1" pitchFamily="2" charset="-78"/>
            </a:endParaRPr>
          </a:p>
          <a:p>
            <a:pPr marL="0" lvl="1" indent="0" algn="just" rtl="1" fontAlgn="base">
              <a:spcBef>
                <a:spcPct val="0"/>
              </a:spcBef>
              <a:spcAft>
                <a:spcPts val="600"/>
              </a:spcAft>
              <a:buNone/>
            </a:pPr>
            <a:r>
              <a:rPr lang="ar-KW" sz="1500" dirty="0">
                <a:solidFill>
                  <a:schemeClr val="tx2"/>
                </a:solidFill>
                <a:latin typeface="Calibri" pitchFamily="34" charset="0"/>
                <a:cs typeface="mohammad bold art 1" pitchFamily="2" charset="-78"/>
              </a:rPr>
              <a:t>3. محاضر اجتماعات الجمعية العامة للشركة لآخر ثلاث سنوات معتمدة من الجهات المختصة. </a:t>
            </a:r>
          </a:p>
          <a:p>
            <a:pPr marL="457200" lvl="1" indent="0" algn="r" rtl="1" fontAlgn="base">
              <a:spcBef>
                <a:spcPct val="0"/>
              </a:spcBef>
              <a:spcAft>
                <a:spcPts val="600"/>
              </a:spcAft>
              <a:buNone/>
            </a:pPr>
            <a:endParaRPr lang="ar-KW" sz="1500" dirty="0" smtClean="0">
              <a:solidFill>
                <a:schemeClr val="tx2"/>
              </a:solidFill>
              <a:latin typeface="Calibri" pitchFamily="34" charset="0"/>
              <a:cs typeface="mohammad bold art 1" pitchFamily="2" charset="-78"/>
            </a:endParaRPr>
          </a:p>
          <a:p>
            <a:pPr marL="0" indent="0" algn="r" rtl="1" fontAlgn="base">
              <a:spcBef>
                <a:spcPct val="0"/>
              </a:spcBef>
              <a:spcAft>
                <a:spcPts val="600"/>
              </a:spcAft>
              <a:buNone/>
            </a:pPr>
            <a:endParaRPr lang="ar-KW" sz="1500" b="1" dirty="0">
              <a:solidFill>
                <a:schemeClr val="tx2"/>
              </a:solidFill>
              <a:latin typeface="Calibri" pitchFamily="34" charset="0"/>
              <a:cs typeface="mohammad bold art 1" pitchFamily="2" charset="-78"/>
            </a:endParaRPr>
          </a:p>
          <a:p>
            <a:pPr marL="0" indent="0" algn="r" rtl="1" fontAlgn="base">
              <a:spcBef>
                <a:spcPct val="0"/>
              </a:spcBef>
              <a:spcAft>
                <a:spcPts val="600"/>
              </a:spcAft>
              <a:buNone/>
            </a:pPr>
            <a:endParaRPr lang="ar-KW" sz="1500" b="1" dirty="0">
              <a:solidFill>
                <a:schemeClr val="tx2"/>
              </a:solidFill>
              <a:latin typeface="Calibri" pitchFamily="34" charset="0"/>
              <a:cs typeface="mohammad bold art 1" pitchFamily="2" charset="-78"/>
            </a:endParaRPr>
          </a:p>
        </p:txBody>
      </p:sp>
      <p:sp>
        <p:nvSpPr>
          <p:cNvPr id="4" name="Slide Number Placeholder 3"/>
          <p:cNvSpPr>
            <a:spLocks noGrp="1"/>
          </p:cNvSpPr>
          <p:nvPr>
            <p:ph type="sldNum" sz="quarter" idx="12"/>
          </p:nvPr>
        </p:nvSpPr>
        <p:spPr/>
        <p:txBody>
          <a:bodyPr/>
          <a:lstStyle/>
          <a:p>
            <a:fld id="{2E51A151-84BD-4E71-B744-C440629F458B}" type="slidenum">
              <a:rPr lang="en-US" smtClean="0"/>
              <a:pPr/>
              <a:t>27</a:t>
            </a:fld>
            <a:endParaRPr lang="en-US" dirty="0"/>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10521" y="354360"/>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057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5087890"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
        <p:nvSpPr>
          <p:cNvPr id="12" name="Title 1"/>
          <p:cNvSpPr txBox="1">
            <a:spLocks/>
          </p:cNvSpPr>
          <p:nvPr/>
        </p:nvSpPr>
        <p:spPr>
          <a:xfrm>
            <a:off x="4333877" y="208134"/>
            <a:ext cx="5876925" cy="114300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just" rtl="1" fontAlgn="base">
              <a:lnSpc>
                <a:spcPct val="100000"/>
              </a:lnSpc>
              <a:spcAft>
                <a:spcPts val="600"/>
              </a:spcAft>
            </a:pPr>
            <a:r>
              <a:rPr lang="ar-YE" sz="3200" b="1" dirty="0">
                <a:solidFill>
                  <a:schemeClr val="tx2"/>
                </a:solidFill>
                <a:latin typeface="Calibri" pitchFamily="34" charset="0"/>
                <a:cs typeface="mohammad bold art 1" pitchFamily="2" charset="-78"/>
              </a:rPr>
              <a:t>إدراج</a:t>
            </a:r>
            <a:r>
              <a:rPr lang="ar-KW" sz="3200" b="1" dirty="0">
                <a:solidFill>
                  <a:schemeClr val="tx2"/>
                </a:solidFill>
                <a:latin typeface="Calibri" pitchFamily="34" charset="0"/>
                <a:cs typeface="mohammad bold art 1" pitchFamily="2" charset="-78"/>
              </a:rPr>
              <a:t> أسهم شركات مساهمة</a:t>
            </a:r>
          </a:p>
        </p:txBody>
      </p:sp>
    </p:spTree>
    <p:extLst>
      <p:ext uri="{BB962C8B-B14F-4D97-AF65-F5344CB8AC3E}">
        <p14:creationId xmlns:p14="http://schemas.microsoft.com/office/powerpoint/2010/main" val="1557478640"/>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961804" y="1402492"/>
            <a:ext cx="8096596" cy="4525963"/>
          </a:xfrm>
        </p:spPr>
        <p:txBody>
          <a:bodyPr>
            <a:noAutofit/>
          </a:bodyPr>
          <a:lstStyle/>
          <a:p>
            <a:pPr marL="0" lvl="1" indent="0" algn="just" rtl="1" fontAlgn="base">
              <a:spcBef>
                <a:spcPct val="0"/>
              </a:spcBef>
              <a:spcAft>
                <a:spcPts val="600"/>
              </a:spcAft>
              <a:buNone/>
            </a:pPr>
            <a:r>
              <a:rPr lang="ar-KW" sz="1800" b="1" u="sng" dirty="0">
                <a:solidFill>
                  <a:schemeClr val="tx2"/>
                </a:solidFill>
                <a:latin typeface="Sakkal Majalla" pitchFamily="2" charset="-78"/>
                <a:cs typeface="mohammad bold art 1" pitchFamily="2" charset="-78"/>
              </a:rPr>
              <a:t>يتبع...إدراج أسهم شركات المساهمة القفلة الكويتية في السوق الموازي </a:t>
            </a:r>
          </a:p>
          <a:p>
            <a:pPr marL="0" lvl="1" indent="0" algn="just" rtl="1" fontAlgn="base">
              <a:lnSpc>
                <a:spcPct val="50000"/>
              </a:lnSpc>
              <a:spcBef>
                <a:spcPct val="0"/>
              </a:spcBef>
              <a:spcAft>
                <a:spcPts val="600"/>
              </a:spcAft>
              <a:buNone/>
            </a:pPr>
            <a:endParaRPr lang="ar-KW" sz="1500" dirty="0">
              <a:solidFill>
                <a:schemeClr val="tx2"/>
              </a:solidFill>
              <a:latin typeface="Calibri" pitchFamily="34" charset="0"/>
              <a:cs typeface="mohammad bold art 1" pitchFamily="2" charset="-78"/>
            </a:endParaRPr>
          </a:p>
          <a:p>
            <a:pPr marL="0" indent="0" algn="just" rtl="1" fontAlgn="base">
              <a:lnSpc>
                <a:spcPct val="100000"/>
              </a:lnSpc>
              <a:spcBef>
                <a:spcPct val="0"/>
              </a:spcBef>
              <a:spcAft>
                <a:spcPts val="600"/>
              </a:spcAft>
              <a:buNone/>
            </a:pPr>
            <a:r>
              <a:rPr lang="ar-KW" sz="1500" dirty="0" smtClean="0">
                <a:solidFill>
                  <a:schemeClr val="tx2"/>
                </a:solidFill>
                <a:latin typeface="Calibri" pitchFamily="34" charset="0"/>
                <a:cs typeface="mohammad bold art 1" pitchFamily="2" charset="-78"/>
              </a:rPr>
              <a:t>4. رأي </a:t>
            </a:r>
            <a:r>
              <a:rPr lang="ar-KW" sz="1500" dirty="0">
                <a:solidFill>
                  <a:schemeClr val="tx2"/>
                </a:solidFill>
                <a:latin typeface="Calibri" pitchFamily="34" charset="0"/>
                <a:cs typeface="mohammad bold art 1" pitchFamily="2" charset="-78"/>
              </a:rPr>
              <a:t>قانوني من مكتب المستشار القانوني الخارجي للشركة عن القضايا أو مجموعة القضايا ذات الأثر الجوهري على المركز المالي للشركة سواء كانت مقامة من الشركة أو ضدها وشركاتها التابعة، وتفاصيل تلك القضايا وتقدير مبالغها إن أمكن</a:t>
            </a:r>
            <a:r>
              <a:rPr lang="ar-KW" sz="1500" dirty="0" smtClean="0">
                <a:solidFill>
                  <a:schemeClr val="tx2"/>
                </a:solidFill>
                <a:latin typeface="Calibri" pitchFamily="34" charset="0"/>
                <a:cs typeface="mohammad bold art 1" pitchFamily="2" charset="-78"/>
              </a:rPr>
              <a:t>.</a:t>
            </a:r>
          </a:p>
          <a:p>
            <a:pPr marL="0" indent="0" algn="just" rtl="1" fontAlgn="base">
              <a:lnSpc>
                <a:spcPct val="50000"/>
              </a:lnSpc>
              <a:spcBef>
                <a:spcPct val="0"/>
              </a:spcBef>
              <a:spcAft>
                <a:spcPts val="600"/>
              </a:spcAft>
              <a:buNone/>
            </a:pPr>
            <a:endParaRPr lang="ar-KW" sz="1500" dirty="0">
              <a:solidFill>
                <a:schemeClr val="tx2"/>
              </a:solidFill>
              <a:latin typeface="Calibri" pitchFamily="34" charset="0"/>
              <a:cs typeface="mohammad bold art 1" pitchFamily="2" charset="-78"/>
            </a:endParaRPr>
          </a:p>
          <a:p>
            <a:pPr marL="0" indent="0" algn="just" rtl="1" fontAlgn="base">
              <a:lnSpc>
                <a:spcPct val="100000"/>
              </a:lnSpc>
              <a:spcBef>
                <a:spcPct val="0"/>
              </a:spcBef>
              <a:spcAft>
                <a:spcPts val="600"/>
              </a:spcAft>
              <a:buNone/>
            </a:pPr>
            <a:r>
              <a:rPr lang="ar-KW" sz="1500" dirty="0" smtClean="0">
                <a:solidFill>
                  <a:schemeClr val="tx2"/>
                </a:solidFill>
                <a:latin typeface="Calibri" pitchFamily="34" charset="0"/>
                <a:cs typeface="mohammad bold art 1" pitchFamily="2" charset="-78"/>
              </a:rPr>
              <a:t>5. نسخة </a:t>
            </a:r>
            <a:r>
              <a:rPr lang="ar-KW" sz="1500" dirty="0">
                <a:solidFill>
                  <a:schemeClr val="tx2"/>
                </a:solidFill>
                <a:latin typeface="Calibri" pitchFamily="34" charset="0"/>
                <a:cs typeface="mohammad bold art 1" pitchFamily="2" charset="-78"/>
              </a:rPr>
              <a:t>عن سجل مساهمي الشركة صادر عن وكالة مقاصة</a:t>
            </a:r>
            <a:r>
              <a:rPr lang="ar-KW" sz="1500" dirty="0" smtClean="0">
                <a:solidFill>
                  <a:schemeClr val="tx2"/>
                </a:solidFill>
                <a:latin typeface="Calibri" pitchFamily="34" charset="0"/>
                <a:cs typeface="mohammad bold art 1" pitchFamily="2" charset="-78"/>
              </a:rPr>
              <a:t>.</a:t>
            </a:r>
          </a:p>
          <a:p>
            <a:pPr marL="0" indent="0" algn="just" rtl="1" fontAlgn="base">
              <a:lnSpc>
                <a:spcPct val="50000"/>
              </a:lnSpc>
              <a:spcBef>
                <a:spcPct val="0"/>
              </a:spcBef>
              <a:spcAft>
                <a:spcPts val="600"/>
              </a:spcAft>
              <a:buNone/>
            </a:pPr>
            <a:endParaRPr lang="ar-KW" sz="1500" dirty="0">
              <a:solidFill>
                <a:schemeClr val="tx2"/>
              </a:solidFill>
              <a:latin typeface="Calibri" pitchFamily="34" charset="0"/>
              <a:cs typeface="mohammad bold art 1" pitchFamily="2" charset="-78"/>
            </a:endParaRPr>
          </a:p>
          <a:p>
            <a:pPr marL="0" indent="0" algn="just" rtl="1" fontAlgn="base">
              <a:lnSpc>
                <a:spcPct val="100000"/>
              </a:lnSpc>
              <a:spcBef>
                <a:spcPct val="0"/>
              </a:spcBef>
              <a:spcAft>
                <a:spcPts val="600"/>
              </a:spcAft>
              <a:buNone/>
            </a:pPr>
            <a:r>
              <a:rPr lang="ar-KW" sz="1500" dirty="0" smtClean="0">
                <a:solidFill>
                  <a:schemeClr val="tx2"/>
                </a:solidFill>
                <a:latin typeface="Calibri" pitchFamily="34" charset="0"/>
                <a:cs typeface="mohammad bold art 1" pitchFamily="2" charset="-78"/>
              </a:rPr>
              <a:t>6. تقرير </a:t>
            </a:r>
            <a:r>
              <a:rPr lang="ar-KW" sz="1500" dirty="0">
                <a:solidFill>
                  <a:schemeClr val="tx2"/>
                </a:solidFill>
                <a:latin typeface="Calibri" pitchFamily="34" charset="0"/>
                <a:cs typeface="mohammad bold art 1" pitchFamily="2" charset="-78"/>
              </a:rPr>
              <a:t>تفصيلي بأصول الشركة من مراقب حساباتها يفيد بأن تلك الأصول قد تم تقييمها وفقاً للقواعد والمعايير المتعارف عليها، ويجوز للهيئة طلب نسخة من هذه التقييمات. </a:t>
            </a:r>
            <a:endParaRPr lang="ar-KW" sz="1500" dirty="0" smtClean="0">
              <a:solidFill>
                <a:schemeClr val="tx2"/>
              </a:solidFill>
              <a:latin typeface="Calibri" pitchFamily="34" charset="0"/>
              <a:cs typeface="mohammad bold art 1" pitchFamily="2" charset="-78"/>
            </a:endParaRPr>
          </a:p>
          <a:p>
            <a:pPr marL="0" indent="0" algn="just" rtl="1" fontAlgn="base">
              <a:lnSpc>
                <a:spcPct val="50000"/>
              </a:lnSpc>
              <a:spcBef>
                <a:spcPct val="0"/>
              </a:spcBef>
              <a:spcAft>
                <a:spcPts val="600"/>
              </a:spcAft>
              <a:buNone/>
            </a:pPr>
            <a:endParaRPr lang="ar-KW" sz="1500" dirty="0">
              <a:solidFill>
                <a:schemeClr val="tx2"/>
              </a:solidFill>
              <a:latin typeface="Calibri" pitchFamily="34" charset="0"/>
              <a:cs typeface="mohammad bold art 1" pitchFamily="2" charset="-78"/>
            </a:endParaRPr>
          </a:p>
          <a:p>
            <a:pPr marL="0" indent="0" algn="just" rtl="1" fontAlgn="base">
              <a:lnSpc>
                <a:spcPct val="100000"/>
              </a:lnSpc>
              <a:spcBef>
                <a:spcPct val="0"/>
              </a:spcBef>
              <a:spcAft>
                <a:spcPts val="600"/>
              </a:spcAft>
              <a:buNone/>
            </a:pPr>
            <a:r>
              <a:rPr lang="ar-KW" sz="1500" dirty="0" smtClean="0">
                <a:solidFill>
                  <a:schemeClr val="tx2"/>
                </a:solidFill>
                <a:latin typeface="Calibri" pitchFamily="34" charset="0"/>
                <a:cs typeface="mohammad bold art 1" pitchFamily="2" charset="-78"/>
              </a:rPr>
              <a:t>7. تعهد </a:t>
            </a:r>
            <a:r>
              <a:rPr lang="ar-KW" sz="1500" dirty="0">
                <a:solidFill>
                  <a:schemeClr val="tx2"/>
                </a:solidFill>
                <a:latin typeface="Calibri" pitchFamily="34" charset="0"/>
                <a:cs typeface="mohammad bold art 1" pitchFamily="2" charset="-78"/>
              </a:rPr>
              <a:t>من الشركة ومن أعضاء مجلس إدارتها وأعضاء الجهاز التنفيذي والمطلعين لديها بالالتزام بالقوانين واللوائح والقرارات المعمول بها في البورصة أو لدى الهيئة</a:t>
            </a:r>
            <a:r>
              <a:rPr lang="ar-KW" sz="1500" dirty="0" smtClean="0">
                <a:solidFill>
                  <a:schemeClr val="tx2"/>
                </a:solidFill>
                <a:latin typeface="Calibri" pitchFamily="34" charset="0"/>
                <a:cs typeface="mohammad bold art 1" pitchFamily="2" charset="-78"/>
              </a:rPr>
              <a:t>.</a:t>
            </a:r>
          </a:p>
          <a:p>
            <a:pPr marL="0" indent="0" algn="just" rtl="1" fontAlgn="base">
              <a:lnSpc>
                <a:spcPct val="50000"/>
              </a:lnSpc>
              <a:spcBef>
                <a:spcPct val="0"/>
              </a:spcBef>
              <a:spcAft>
                <a:spcPts val="600"/>
              </a:spcAft>
              <a:buNone/>
            </a:pPr>
            <a:endParaRPr lang="ar-KW" sz="1500" dirty="0">
              <a:solidFill>
                <a:schemeClr val="tx2"/>
              </a:solidFill>
              <a:latin typeface="Calibri" pitchFamily="34" charset="0"/>
              <a:cs typeface="mohammad bold art 1" pitchFamily="2" charset="-78"/>
            </a:endParaRPr>
          </a:p>
          <a:p>
            <a:pPr marL="0" indent="0" algn="just" rtl="1" fontAlgn="base">
              <a:lnSpc>
                <a:spcPct val="100000"/>
              </a:lnSpc>
              <a:spcBef>
                <a:spcPct val="0"/>
              </a:spcBef>
              <a:spcAft>
                <a:spcPts val="600"/>
              </a:spcAft>
              <a:buNone/>
            </a:pPr>
            <a:r>
              <a:rPr lang="ar-KW" sz="1500" dirty="0" smtClean="0">
                <a:solidFill>
                  <a:schemeClr val="tx2"/>
                </a:solidFill>
                <a:latin typeface="Calibri" pitchFamily="34" charset="0"/>
                <a:cs typeface="mohammad bold art 1" pitchFamily="2" charset="-78"/>
              </a:rPr>
              <a:t>8. موافقة </a:t>
            </a:r>
            <a:r>
              <a:rPr lang="ar-KW" sz="1500" dirty="0">
                <a:solidFill>
                  <a:schemeClr val="tx2"/>
                </a:solidFill>
                <a:latin typeface="Calibri" pitchFamily="34" charset="0"/>
                <a:cs typeface="mohammad bold art 1" pitchFamily="2" charset="-78"/>
              </a:rPr>
              <a:t>البنك المركزي للتقدم </a:t>
            </a:r>
            <a:r>
              <a:rPr lang="ar-KW" sz="1500" dirty="0" smtClean="0">
                <a:solidFill>
                  <a:schemeClr val="tx2"/>
                </a:solidFill>
                <a:latin typeface="Calibri" pitchFamily="34" charset="0"/>
                <a:cs typeface="mohammad bold art 1" pitchFamily="2" charset="-78"/>
              </a:rPr>
              <a:t>بطلب </a:t>
            </a:r>
            <a:r>
              <a:rPr lang="ar-KW" sz="1500" dirty="0">
                <a:solidFill>
                  <a:schemeClr val="tx2"/>
                </a:solidFill>
                <a:latin typeface="Calibri" pitchFamily="34" charset="0"/>
                <a:cs typeface="mohammad bold art 1" pitchFamily="2" charset="-78"/>
              </a:rPr>
              <a:t>الإدراج، وذلك بالنسبة للوحدات الخاضعة لرقابة البنك المركزي</a:t>
            </a:r>
            <a:r>
              <a:rPr lang="ar-KW" sz="1500" dirty="0" smtClean="0">
                <a:solidFill>
                  <a:schemeClr val="tx2"/>
                </a:solidFill>
                <a:latin typeface="Calibri" pitchFamily="34" charset="0"/>
                <a:cs typeface="mohammad bold art 1" pitchFamily="2" charset="-78"/>
              </a:rPr>
              <a:t>.</a:t>
            </a:r>
          </a:p>
          <a:p>
            <a:pPr marL="0" indent="0" algn="just" rtl="1" fontAlgn="base">
              <a:lnSpc>
                <a:spcPct val="50000"/>
              </a:lnSpc>
              <a:spcBef>
                <a:spcPct val="0"/>
              </a:spcBef>
              <a:spcAft>
                <a:spcPts val="600"/>
              </a:spcAft>
              <a:buNone/>
            </a:pPr>
            <a:endParaRPr lang="ar-KW" sz="1500" dirty="0">
              <a:solidFill>
                <a:schemeClr val="tx2"/>
              </a:solidFill>
              <a:latin typeface="Calibri" pitchFamily="34" charset="0"/>
              <a:cs typeface="mohammad bold art 1" pitchFamily="2" charset="-78"/>
            </a:endParaRPr>
          </a:p>
          <a:p>
            <a:pPr marL="0" indent="0" algn="just" rtl="1" fontAlgn="base">
              <a:lnSpc>
                <a:spcPct val="100000"/>
              </a:lnSpc>
              <a:spcBef>
                <a:spcPct val="0"/>
              </a:spcBef>
              <a:spcAft>
                <a:spcPts val="600"/>
              </a:spcAft>
              <a:buNone/>
            </a:pPr>
            <a:r>
              <a:rPr lang="ar-KW" sz="1500" dirty="0" smtClean="0">
                <a:solidFill>
                  <a:schemeClr val="tx2"/>
                </a:solidFill>
                <a:latin typeface="Calibri" pitchFamily="34" charset="0"/>
                <a:cs typeface="mohammad bold art 1" pitchFamily="2" charset="-78"/>
              </a:rPr>
              <a:t>9. إيصال </a:t>
            </a:r>
            <a:r>
              <a:rPr lang="ar-KW" sz="1500" dirty="0">
                <a:solidFill>
                  <a:schemeClr val="tx2"/>
                </a:solidFill>
                <a:latin typeface="Calibri" pitchFamily="34" charset="0"/>
                <a:cs typeface="mohammad bold art 1" pitchFamily="2" charset="-78"/>
              </a:rPr>
              <a:t>دفع رسوم طلب الإدراج للهيئة</a:t>
            </a:r>
            <a:r>
              <a:rPr lang="ar-KW" sz="1500" dirty="0" smtClean="0">
                <a:solidFill>
                  <a:schemeClr val="tx2"/>
                </a:solidFill>
                <a:latin typeface="Calibri" pitchFamily="34" charset="0"/>
                <a:cs typeface="mohammad bold art 1" pitchFamily="2" charset="-78"/>
              </a:rPr>
              <a:t>.</a:t>
            </a:r>
          </a:p>
          <a:p>
            <a:pPr marL="0" indent="0" algn="just" rtl="1" fontAlgn="base">
              <a:lnSpc>
                <a:spcPct val="50000"/>
              </a:lnSpc>
              <a:spcBef>
                <a:spcPct val="0"/>
              </a:spcBef>
              <a:spcAft>
                <a:spcPts val="600"/>
              </a:spcAft>
              <a:buNone/>
            </a:pPr>
            <a:endParaRPr lang="ar-KW" sz="1500" dirty="0">
              <a:solidFill>
                <a:schemeClr val="tx2"/>
              </a:solidFill>
              <a:latin typeface="Calibri" pitchFamily="34" charset="0"/>
              <a:cs typeface="mohammad bold art 1" pitchFamily="2" charset="-78"/>
            </a:endParaRPr>
          </a:p>
          <a:p>
            <a:pPr marL="0" indent="0" algn="just" rtl="1" fontAlgn="base">
              <a:lnSpc>
                <a:spcPct val="100000"/>
              </a:lnSpc>
              <a:spcBef>
                <a:spcPct val="0"/>
              </a:spcBef>
              <a:spcAft>
                <a:spcPts val="600"/>
              </a:spcAft>
              <a:buNone/>
            </a:pPr>
            <a:r>
              <a:rPr lang="ar-KW" sz="1500" dirty="0" smtClean="0">
                <a:solidFill>
                  <a:schemeClr val="tx2"/>
                </a:solidFill>
                <a:latin typeface="Calibri" pitchFamily="34" charset="0"/>
                <a:cs typeface="mohammad bold art 1" pitchFamily="2" charset="-78"/>
              </a:rPr>
              <a:t>10. أية </a:t>
            </a:r>
            <a:r>
              <a:rPr lang="ar-KW" sz="1500" dirty="0">
                <a:solidFill>
                  <a:schemeClr val="tx2"/>
                </a:solidFill>
                <a:latin typeface="Calibri" pitchFamily="34" charset="0"/>
                <a:cs typeface="mohammad bold art 1" pitchFamily="2" charset="-78"/>
              </a:rPr>
              <a:t>مستندات أخرى تطلبها الهيئة.</a:t>
            </a:r>
          </a:p>
          <a:p>
            <a:pPr marL="0" indent="0" algn="r" rtl="1" fontAlgn="base">
              <a:spcBef>
                <a:spcPct val="0"/>
              </a:spcBef>
              <a:spcAft>
                <a:spcPts val="600"/>
              </a:spcAft>
              <a:buNone/>
            </a:pPr>
            <a:endParaRPr lang="ar-KW" sz="1500" b="1" dirty="0">
              <a:solidFill>
                <a:schemeClr val="tx2"/>
              </a:solidFill>
              <a:latin typeface="Calibri" pitchFamily="34" charset="0"/>
              <a:cs typeface="mohammad bold art 1" pitchFamily="2" charset="-78"/>
            </a:endParaRPr>
          </a:p>
          <a:p>
            <a:pPr marL="0" indent="0" algn="r" rtl="1" fontAlgn="base">
              <a:spcBef>
                <a:spcPct val="0"/>
              </a:spcBef>
              <a:spcAft>
                <a:spcPts val="600"/>
              </a:spcAft>
              <a:buNone/>
            </a:pPr>
            <a:endParaRPr lang="ar-KW" sz="1500" b="1" dirty="0">
              <a:solidFill>
                <a:schemeClr val="tx2"/>
              </a:solidFill>
              <a:latin typeface="Calibri" pitchFamily="34" charset="0"/>
              <a:cs typeface="mohammad bold art 1" pitchFamily="2" charset="-78"/>
            </a:endParaRPr>
          </a:p>
        </p:txBody>
      </p:sp>
      <p:sp>
        <p:nvSpPr>
          <p:cNvPr id="4" name="Slide Number Placeholder 3"/>
          <p:cNvSpPr>
            <a:spLocks noGrp="1"/>
          </p:cNvSpPr>
          <p:nvPr>
            <p:ph type="sldNum" sz="quarter" idx="12"/>
          </p:nvPr>
        </p:nvSpPr>
        <p:spPr/>
        <p:txBody>
          <a:bodyPr/>
          <a:lstStyle/>
          <a:p>
            <a:fld id="{2E51A151-84BD-4E71-B744-C440629F458B}" type="slidenum">
              <a:rPr lang="en-US" smtClean="0"/>
              <a:pPr/>
              <a:t>28</a:t>
            </a:fld>
            <a:endParaRPr lang="en-US" dirty="0"/>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53321" y="421227"/>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057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5087890"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
        <p:nvSpPr>
          <p:cNvPr id="12" name="Title 1"/>
          <p:cNvSpPr txBox="1">
            <a:spLocks/>
          </p:cNvSpPr>
          <p:nvPr/>
        </p:nvSpPr>
        <p:spPr>
          <a:xfrm>
            <a:off x="4333877" y="208134"/>
            <a:ext cx="5876925" cy="114300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just" rtl="1" fontAlgn="base">
              <a:lnSpc>
                <a:spcPct val="100000"/>
              </a:lnSpc>
              <a:spcAft>
                <a:spcPts val="600"/>
              </a:spcAft>
            </a:pPr>
            <a:r>
              <a:rPr lang="ar-YE" sz="3200" b="1" dirty="0">
                <a:solidFill>
                  <a:schemeClr val="tx2"/>
                </a:solidFill>
                <a:latin typeface="Calibri" pitchFamily="34" charset="0"/>
                <a:cs typeface="mohammad bold art 1" pitchFamily="2" charset="-78"/>
              </a:rPr>
              <a:t>إدراج</a:t>
            </a:r>
            <a:r>
              <a:rPr lang="ar-KW" sz="3200" b="1" dirty="0">
                <a:solidFill>
                  <a:schemeClr val="tx2"/>
                </a:solidFill>
                <a:latin typeface="Calibri" pitchFamily="34" charset="0"/>
                <a:cs typeface="mohammad bold art 1" pitchFamily="2" charset="-78"/>
              </a:rPr>
              <a:t> أسهم شركات مساهمة</a:t>
            </a:r>
          </a:p>
        </p:txBody>
      </p:sp>
    </p:spTree>
    <p:extLst>
      <p:ext uri="{BB962C8B-B14F-4D97-AF65-F5344CB8AC3E}">
        <p14:creationId xmlns:p14="http://schemas.microsoft.com/office/powerpoint/2010/main" val="1081751821"/>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981202" y="1202257"/>
            <a:ext cx="8077198" cy="4525963"/>
          </a:xfrm>
        </p:spPr>
        <p:txBody>
          <a:bodyPr>
            <a:noAutofit/>
          </a:bodyPr>
          <a:lstStyle/>
          <a:p>
            <a:pPr algn="r" rtl="1" fontAlgn="base">
              <a:spcBef>
                <a:spcPct val="0"/>
              </a:spcBef>
              <a:spcAft>
                <a:spcPts val="600"/>
              </a:spcAft>
            </a:pPr>
            <a:endParaRPr lang="ar-KW" sz="1600" b="1" dirty="0" smtClean="0">
              <a:solidFill>
                <a:schemeClr val="tx2"/>
              </a:solidFill>
              <a:latin typeface="Calibri" pitchFamily="34" charset="0"/>
              <a:cs typeface="mohammad bold art 1" pitchFamily="2" charset="-78"/>
            </a:endParaRPr>
          </a:p>
          <a:p>
            <a:pPr algn="just" rtl="1" fontAlgn="base">
              <a:lnSpc>
                <a:spcPct val="100000"/>
              </a:lnSpc>
              <a:spcBef>
                <a:spcPct val="0"/>
              </a:spcBef>
              <a:spcAft>
                <a:spcPts val="600"/>
              </a:spcAft>
              <a:buFont typeface="Wingdings" panose="05000000000000000000" pitchFamily="2" charset="2"/>
              <a:buChar char="Ø"/>
            </a:pPr>
            <a:endParaRPr lang="ar-KW" sz="1600" dirty="0" smtClean="0">
              <a:solidFill>
                <a:schemeClr val="tx2"/>
              </a:solidFill>
              <a:latin typeface="Calibri" pitchFamily="34" charset="0"/>
              <a:cs typeface="mohammad bold art 1" pitchFamily="2" charset="-78"/>
            </a:endParaRPr>
          </a:p>
          <a:p>
            <a:pPr algn="just" rtl="1" fontAlgn="base">
              <a:lnSpc>
                <a:spcPct val="100000"/>
              </a:lnSpc>
              <a:spcBef>
                <a:spcPct val="0"/>
              </a:spcBef>
              <a:spcAft>
                <a:spcPts val="600"/>
              </a:spcAft>
              <a:buFont typeface="Wingdings" panose="05000000000000000000" pitchFamily="2" charset="2"/>
              <a:buChar char="Ø"/>
            </a:pPr>
            <a:endParaRPr lang="ar-KW" sz="1600" dirty="0">
              <a:solidFill>
                <a:schemeClr val="tx2"/>
              </a:solidFill>
              <a:latin typeface="Calibri" pitchFamily="34" charset="0"/>
              <a:cs typeface="mohammad bold art 1" pitchFamily="2" charset="-78"/>
            </a:endParaRPr>
          </a:p>
          <a:p>
            <a:pPr algn="just" rtl="1" fontAlgn="base">
              <a:lnSpc>
                <a:spcPct val="100000"/>
              </a:lnSpc>
              <a:spcBef>
                <a:spcPct val="0"/>
              </a:spcBef>
              <a:spcAft>
                <a:spcPts val="600"/>
              </a:spcAft>
              <a:buFont typeface="Wingdings" panose="05000000000000000000" pitchFamily="2" charset="2"/>
              <a:buChar char="Ø"/>
            </a:pPr>
            <a:endParaRPr lang="ar-KW" sz="1600" dirty="0">
              <a:solidFill>
                <a:schemeClr val="tx2"/>
              </a:solidFill>
              <a:latin typeface="Calibri" pitchFamily="34" charset="0"/>
              <a:cs typeface="mohammad bold art 1" pitchFamily="2" charset="-78"/>
            </a:endParaRPr>
          </a:p>
          <a:p>
            <a:pPr algn="just" rtl="1" fontAlgn="base">
              <a:lnSpc>
                <a:spcPct val="100000"/>
              </a:lnSpc>
              <a:spcBef>
                <a:spcPct val="0"/>
              </a:spcBef>
              <a:spcAft>
                <a:spcPts val="600"/>
              </a:spcAft>
              <a:buFont typeface="Wingdings" panose="05000000000000000000" pitchFamily="2" charset="2"/>
              <a:buChar char="Ø"/>
            </a:pPr>
            <a:endParaRPr lang="ar-KW" sz="1600" dirty="0" smtClean="0">
              <a:solidFill>
                <a:schemeClr val="tx2"/>
              </a:solidFill>
              <a:latin typeface="Calibri" pitchFamily="34" charset="0"/>
              <a:cs typeface="mohammad bold art 1" pitchFamily="2" charset="-78"/>
            </a:endParaRPr>
          </a:p>
          <a:p>
            <a:pPr algn="just" rtl="1" fontAlgn="base">
              <a:lnSpc>
                <a:spcPct val="100000"/>
              </a:lnSpc>
              <a:spcBef>
                <a:spcPct val="0"/>
              </a:spcBef>
              <a:spcAft>
                <a:spcPts val="600"/>
              </a:spcAft>
              <a:buFont typeface="Wingdings" panose="05000000000000000000" pitchFamily="2" charset="2"/>
              <a:buChar char="Ø"/>
            </a:pPr>
            <a:r>
              <a:rPr lang="ar-YE" dirty="0">
                <a:solidFill>
                  <a:schemeClr val="tx2"/>
                </a:solidFill>
                <a:latin typeface="Calibri" pitchFamily="34" charset="0"/>
                <a:cs typeface="mohammad bold art 1" pitchFamily="2" charset="-78"/>
              </a:rPr>
              <a:t>إدراج</a:t>
            </a:r>
            <a:r>
              <a:rPr lang="ar-KW" dirty="0">
                <a:solidFill>
                  <a:schemeClr val="tx2"/>
                </a:solidFill>
                <a:latin typeface="Calibri" pitchFamily="34" charset="0"/>
                <a:cs typeface="mohammad bold art 1" pitchFamily="2" charset="-78"/>
              </a:rPr>
              <a:t> أسهم شركات </a:t>
            </a:r>
            <a:r>
              <a:rPr lang="ar-KW" dirty="0" smtClean="0">
                <a:solidFill>
                  <a:schemeClr val="tx2"/>
                </a:solidFill>
                <a:latin typeface="Calibri" pitchFamily="34" charset="0"/>
                <a:cs typeface="mohammad bold art 1" pitchFamily="2" charset="-78"/>
              </a:rPr>
              <a:t>مساهمة</a:t>
            </a:r>
          </a:p>
          <a:p>
            <a:pPr algn="just" rtl="1" fontAlgn="base">
              <a:lnSpc>
                <a:spcPct val="100000"/>
              </a:lnSpc>
              <a:spcBef>
                <a:spcPct val="0"/>
              </a:spcBef>
              <a:spcAft>
                <a:spcPts val="600"/>
              </a:spcAft>
              <a:buFont typeface="Wingdings" panose="05000000000000000000" pitchFamily="2" charset="2"/>
              <a:buChar char="Ø"/>
            </a:pPr>
            <a:endParaRPr lang="ar-KW" dirty="0" smtClean="0">
              <a:solidFill>
                <a:schemeClr val="tx2"/>
              </a:solidFill>
              <a:latin typeface="Calibri" pitchFamily="34" charset="0"/>
              <a:cs typeface="mohammad bold art 1" pitchFamily="2" charset="-78"/>
            </a:endParaRPr>
          </a:p>
          <a:p>
            <a:pPr marL="742950" lvl="2" indent="-285750" algn="just" rtl="1" fontAlgn="base">
              <a:lnSpc>
                <a:spcPct val="100000"/>
              </a:lnSpc>
              <a:spcBef>
                <a:spcPct val="0"/>
              </a:spcBef>
              <a:spcAft>
                <a:spcPts val="600"/>
              </a:spcAft>
              <a:buFont typeface="Wingdings" panose="05000000000000000000" pitchFamily="2" charset="2"/>
              <a:buChar char="§"/>
            </a:pPr>
            <a:r>
              <a:rPr lang="ar-YE" dirty="0" smtClean="0">
                <a:solidFill>
                  <a:schemeClr val="tx2"/>
                </a:solidFill>
                <a:latin typeface="Calibri" pitchFamily="34" charset="0"/>
                <a:cs typeface="mohammad bold art 1" pitchFamily="2" charset="-78"/>
              </a:rPr>
              <a:t>إدراج </a:t>
            </a:r>
            <a:r>
              <a:rPr lang="ar-YE" dirty="0">
                <a:solidFill>
                  <a:schemeClr val="tx2"/>
                </a:solidFill>
                <a:latin typeface="Calibri" pitchFamily="34" charset="0"/>
                <a:cs typeface="mohammad bold art 1" pitchFamily="2" charset="-78"/>
              </a:rPr>
              <a:t>أسهم شركات غير الكويتية في السوق الرئيسي</a:t>
            </a:r>
            <a:endParaRPr lang="ar-KW" dirty="0">
              <a:solidFill>
                <a:schemeClr val="tx2"/>
              </a:solidFill>
              <a:latin typeface="Calibri" pitchFamily="34" charset="0"/>
              <a:cs typeface="mohammad bold art 1" pitchFamily="2" charset="-78"/>
            </a:endParaRPr>
          </a:p>
          <a:p>
            <a:pPr algn="just" rtl="1" fontAlgn="base">
              <a:lnSpc>
                <a:spcPct val="100000"/>
              </a:lnSpc>
              <a:spcBef>
                <a:spcPct val="0"/>
              </a:spcBef>
              <a:spcAft>
                <a:spcPts val="600"/>
              </a:spcAft>
              <a:buFont typeface="Wingdings" panose="05000000000000000000" pitchFamily="2" charset="2"/>
              <a:buChar char="Ø"/>
            </a:pPr>
            <a:endParaRPr lang="ar-KW" dirty="0">
              <a:solidFill>
                <a:schemeClr val="tx2"/>
              </a:solidFill>
              <a:latin typeface="Calibri" pitchFamily="34" charset="0"/>
              <a:cs typeface="mohammad bold art 1" pitchFamily="2" charset="-78"/>
            </a:endParaRPr>
          </a:p>
          <a:p>
            <a:pPr marL="0" indent="0" algn="just" rtl="1" fontAlgn="base">
              <a:lnSpc>
                <a:spcPct val="100000"/>
              </a:lnSpc>
              <a:spcBef>
                <a:spcPct val="0"/>
              </a:spcBef>
              <a:spcAft>
                <a:spcPts val="600"/>
              </a:spcAft>
              <a:buNone/>
            </a:pPr>
            <a:endParaRPr lang="en-US" sz="1600" dirty="0" smtClean="0">
              <a:solidFill>
                <a:schemeClr val="tx2"/>
              </a:solidFill>
              <a:latin typeface="Calibri" pitchFamily="34" charset="0"/>
              <a:cs typeface="mohammad bold art 1" pitchFamily="2" charset="-78"/>
            </a:endParaRPr>
          </a:p>
          <a:p>
            <a:pPr marL="0" indent="0" algn="just" rtl="1" fontAlgn="base">
              <a:spcBef>
                <a:spcPct val="0"/>
              </a:spcBef>
              <a:spcAft>
                <a:spcPts val="600"/>
              </a:spcAft>
              <a:buNone/>
            </a:pPr>
            <a:endParaRPr lang="en-US" sz="1600" b="1" dirty="0" smtClean="0">
              <a:solidFill>
                <a:schemeClr val="tx2"/>
              </a:solidFill>
              <a:latin typeface="Calibri" pitchFamily="34" charset="0"/>
              <a:cs typeface="mohammad bold art 1" pitchFamily="2" charset="-78"/>
            </a:endParaRPr>
          </a:p>
          <a:p>
            <a:pPr marL="0" indent="0" algn="just" rtl="1" fontAlgn="base">
              <a:spcBef>
                <a:spcPct val="0"/>
              </a:spcBef>
              <a:spcAft>
                <a:spcPts val="600"/>
              </a:spcAft>
              <a:buNone/>
            </a:pPr>
            <a:endParaRPr lang="ar-KW" sz="1600" b="1" dirty="0">
              <a:solidFill>
                <a:schemeClr val="tx2"/>
              </a:solidFill>
              <a:latin typeface="Calibri" pitchFamily="34" charset="0"/>
              <a:cs typeface="mohammad bold art 1" pitchFamily="2" charset="-78"/>
            </a:endParaRPr>
          </a:p>
          <a:p>
            <a:pPr algn="r" rtl="1" fontAlgn="base">
              <a:spcBef>
                <a:spcPct val="0"/>
              </a:spcBef>
              <a:spcAft>
                <a:spcPts val="600"/>
              </a:spcAft>
            </a:pPr>
            <a:endParaRPr lang="ar-KW" sz="1600" b="1" dirty="0">
              <a:solidFill>
                <a:schemeClr val="tx2"/>
              </a:solidFill>
              <a:latin typeface="Calibri" pitchFamily="34" charset="0"/>
              <a:cs typeface="mohammad bold art 1" pitchFamily="2" charset="-78"/>
            </a:endParaRPr>
          </a:p>
          <a:p>
            <a:pPr marL="0" indent="0" algn="just" rtl="1" fontAlgn="base">
              <a:spcBef>
                <a:spcPct val="0"/>
              </a:spcBef>
              <a:spcAft>
                <a:spcPts val="600"/>
              </a:spcAft>
              <a:buNone/>
            </a:pPr>
            <a:endParaRPr lang="ar-KW" sz="1600" dirty="0" smtClean="0">
              <a:solidFill>
                <a:schemeClr val="tx2"/>
              </a:solidFill>
              <a:latin typeface="Calibri" pitchFamily="34" charset="0"/>
              <a:cs typeface="mohammad bold art 1" pitchFamily="2" charset="-78"/>
            </a:endParaRPr>
          </a:p>
        </p:txBody>
      </p:sp>
      <p:sp>
        <p:nvSpPr>
          <p:cNvPr id="4" name="Slide Number Placeholder 3"/>
          <p:cNvSpPr>
            <a:spLocks noGrp="1"/>
          </p:cNvSpPr>
          <p:nvPr>
            <p:ph type="sldNum" sz="quarter" idx="12"/>
          </p:nvPr>
        </p:nvSpPr>
        <p:spPr/>
        <p:txBody>
          <a:bodyPr/>
          <a:lstStyle/>
          <a:p>
            <a:fld id="{2E51A151-84BD-4E71-B744-C440629F458B}" type="slidenum">
              <a:rPr lang="en-US" smtClean="0"/>
              <a:pPr/>
              <a:t>29</a:t>
            </a:fld>
            <a:endParaRPr lang="en-US" dirty="0"/>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916934" y="381001"/>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057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5087890"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0294382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981202" y="1202257"/>
            <a:ext cx="8077198" cy="4525963"/>
          </a:xfrm>
        </p:spPr>
        <p:txBody>
          <a:bodyPr>
            <a:noAutofit/>
          </a:bodyPr>
          <a:lstStyle/>
          <a:p>
            <a:pPr algn="r" rtl="1" fontAlgn="base">
              <a:spcBef>
                <a:spcPct val="0"/>
              </a:spcBef>
              <a:spcAft>
                <a:spcPts val="600"/>
              </a:spcAft>
            </a:pPr>
            <a:endParaRPr lang="ar-KW" sz="1600" b="1" dirty="0" smtClean="0">
              <a:solidFill>
                <a:schemeClr val="tx2"/>
              </a:solidFill>
              <a:latin typeface="Calibri" pitchFamily="34" charset="0"/>
              <a:cs typeface="mohammad bold art 1" pitchFamily="2" charset="-78"/>
            </a:endParaRPr>
          </a:p>
          <a:p>
            <a:pPr algn="just" rtl="1" fontAlgn="base">
              <a:lnSpc>
                <a:spcPct val="100000"/>
              </a:lnSpc>
              <a:spcBef>
                <a:spcPct val="0"/>
              </a:spcBef>
              <a:spcAft>
                <a:spcPts val="600"/>
              </a:spcAft>
              <a:buFont typeface="Wingdings" panose="05000000000000000000" pitchFamily="2" charset="2"/>
              <a:buChar char="Ø"/>
            </a:pPr>
            <a:endParaRPr lang="ar-KW" sz="1600" dirty="0" smtClean="0">
              <a:solidFill>
                <a:schemeClr val="tx2"/>
              </a:solidFill>
              <a:latin typeface="Calibri" pitchFamily="34" charset="0"/>
              <a:cs typeface="mohammad bold art 1" pitchFamily="2" charset="-78"/>
            </a:endParaRPr>
          </a:p>
          <a:p>
            <a:pPr algn="just" rtl="1" fontAlgn="base">
              <a:lnSpc>
                <a:spcPct val="100000"/>
              </a:lnSpc>
              <a:spcBef>
                <a:spcPct val="0"/>
              </a:spcBef>
              <a:spcAft>
                <a:spcPts val="600"/>
              </a:spcAft>
              <a:buFont typeface="Wingdings" panose="05000000000000000000" pitchFamily="2" charset="2"/>
              <a:buChar char="Ø"/>
            </a:pPr>
            <a:endParaRPr lang="ar-KW" sz="1600" dirty="0">
              <a:solidFill>
                <a:schemeClr val="tx2"/>
              </a:solidFill>
              <a:latin typeface="Calibri" pitchFamily="34" charset="0"/>
              <a:cs typeface="mohammad bold art 1" pitchFamily="2" charset="-78"/>
            </a:endParaRPr>
          </a:p>
          <a:p>
            <a:pPr algn="just" rtl="1" fontAlgn="base">
              <a:lnSpc>
                <a:spcPct val="100000"/>
              </a:lnSpc>
              <a:spcBef>
                <a:spcPct val="0"/>
              </a:spcBef>
              <a:spcAft>
                <a:spcPts val="600"/>
              </a:spcAft>
              <a:buFont typeface="Wingdings" panose="05000000000000000000" pitchFamily="2" charset="2"/>
              <a:buChar char="Ø"/>
            </a:pPr>
            <a:endParaRPr lang="ar-KW" sz="1600" dirty="0" smtClean="0">
              <a:solidFill>
                <a:schemeClr val="tx2"/>
              </a:solidFill>
              <a:latin typeface="Calibri" pitchFamily="34" charset="0"/>
              <a:cs typeface="mohammad bold art 1" pitchFamily="2" charset="-78"/>
            </a:endParaRPr>
          </a:p>
          <a:p>
            <a:pPr algn="just" rtl="1" fontAlgn="base">
              <a:lnSpc>
                <a:spcPct val="100000"/>
              </a:lnSpc>
              <a:spcBef>
                <a:spcPct val="0"/>
              </a:spcBef>
              <a:spcAft>
                <a:spcPts val="600"/>
              </a:spcAft>
              <a:buFont typeface="Wingdings" panose="05000000000000000000" pitchFamily="2" charset="2"/>
              <a:buChar char="Ø"/>
            </a:pPr>
            <a:endParaRPr lang="ar-KW" sz="1600" dirty="0">
              <a:solidFill>
                <a:schemeClr val="tx2"/>
              </a:solidFill>
              <a:latin typeface="Calibri" pitchFamily="34" charset="0"/>
              <a:cs typeface="mohammad bold art 1" pitchFamily="2" charset="-78"/>
            </a:endParaRPr>
          </a:p>
          <a:p>
            <a:pPr algn="just" rtl="1" fontAlgn="base">
              <a:lnSpc>
                <a:spcPct val="100000"/>
              </a:lnSpc>
              <a:spcBef>
                <a:spcPct val="0"/>
              </a:spcBef>
              <a:spcAft>
                <a:spcPts val="600"/>
              </a:spcAft>
              <a:buFont typeface="Wingdings" panose="05000000000000000000" pitchFamily="2" charset="2"/>
              <a:buChar char="Ø"/>
            </a:pPr>
            <a:endParaRPr lang="ar-KW" sz="1600" dirty="0" smtClean="0">
              <a:solidFill>
                <a:schemeClr val="tx2"/>
              </a:solidFill>
              <a:latin typeface="Calibri" pitchFamily="34" charset="0"/>
              <a:cs typeface="mohammad bold art 1" pitchFamily="2" charset="-78"/>
            </a:endParaRPr>
          </a:p>
          <a:p>
            <a:pPr algn="just" rtl="1" fontAlgn="base">
              <a:lnSpc>
                <a:spcPct val="100000"/>
              </a:lnSpc>
              <a:spcBef>
                <a:spcPct val="0"/>
              </a:spcBef>
              <a:spcAft>
                <a:spcPts val="600"/>
              </a:spcAft>
              <a:buFont typeface="Wingdings" panose="05000000000000000000" pitchFamily="2" charset="2"/>
              <a:buChar char="Ø"/>
            </a:pPr>
            <a:r>
              <a:rPr lang="ar-KW" dirty="0" smtClean="0">
                <a:solidFill>
                  <a:schemeClr val="tx2"/>
                </a:solidFill>
                <a:latin typeface="Calibri" pitchFamily="34" charset="0"/>
                <a:cs typeface="mohammad bold art 1" pitchFamily="2" charset="-78"/>
              </a:rPr>
              <a:t>أحكام عامة ونطاق التطبيق</a:t>
            </a:r>
          </a:p>
          <a:p>
            <a:pPr marL="0" indent="0" algn="just" rtl="1" fontAlgn="base">
              <a:lnSpc>
                <a:spcPct val="100000"/>
              </a:lnSpc>
              <a:spcBef>
                <a:spcPct val="0"/>
              </a:spcBef>
              <a:spcAft>
                <a:spcPts val="600"/>
              </a:spcAft>
              <a:buNone/>
            </a:pPr>
            <a:endParaRPr lang="en-US" sz="1600" dirty="0" smtClean="0">
              <a:solidFill>
                <a:schemeClr val="tx2"/>
              </a:solidFill>
              <a:latin typeface="Calibri" pitchFamily="34" charset="0"/>
              <a:cs typeface="mohammad bold art 1" pitchFamily="2" charset="-78"/>
            </a:endParaRPr>
          </a:p>
          <a:p>
            <a:pPr marL="0" indent="0" algn="just" rtl="1" fontAlgn="base">
              <a:spcBef>
                <a:spcPct val="0"/>
              </a:spcBef>
              <a:spcAft>
                <a:spcPts val="600"/>
              </a:spcAft>
              <a:buNone/>
            </a:pPr>
            <a:endParaRPr lang="en-US" sz="1600" b="1" dirty="0" smtClean="0">
              <a:solidFill>
                <a:schemeClr val="tx2"/>
              </a:solidFill>
              <a:latin typeface="Calibri" pitchFamily="34" charset="0"/>
              <a:cs typeface="mohammad bold art 1" pitchFamily="2" charset="-78"/>
            </a:endParaRPr>
          </a:p>
          <a:p>
            <a:pPr marL="0" indent="0" algn="just" rtl="1" fontAlgn="base">
              <a:spcBef>
                <a:spcPct val="0"/>
              </a:spcBef>
              <a:spcAft>
                <a:spcPts val="600"/>
              </a:spcAft>
              <a:buNone/>
            </a:pPr>
            <a:endParaRPr lang="ar-KW" sz="1600" b="1" dirty="0">
              <a:solidFill>
                <a:schemeClr val="tx2"/>
              </a:solidFill>
              <a:latin typeface="Calibri" pitchFamily="34" charset="0"/>
              <a:cs typeface="mohammad bold art 1" pitchFamily="2" charset="-78"/>
            </a:endParaRPr>
          </a:p>
          <a:p>
            <a:pPr algn="r" rtl="1" fontAlgn="base">
              <a:spcBef>
                <a:spcPct val="0"/>
              </a:spcBef>
              <a:spcAft>
                <a:spcPts val="600"/>
              </a:spcAft>
            </a:pPr>
            <a:endParaRPr lang="ar-KW" sz="1600" b="1" dirty="0">
              <a:solidFill>
                <a:schemeClr val="tx2"/>
              </a:solidFill>
              <a:latin typeface="Calibri" pitchFamily="34" charset="0"/>
              <a:cs typeface="mohammad bold art 1" pitchFamily="2" charset="-78"/>
            </a:endParaRPr>
          </a:p>
          <a:p>
            <a:pPr marL="0" indent="0" algn="just" rtl="1" fontAlgn="base">
              <a:spcBef>
                <a:spcPct val="0"/>
              </a:spcBef>
              <a:spcAft>
                <a:spcPts val="600"/>
              </a:spcAft>
              <a:buNone/>
            </a:pPr>
            <a:endParaRPr lang="ar-KW" sz="1600" dirty="0" smtClean="0">
              <a:solidFill>
                <a:schemeClr val="tx2"/>
              </a:solidFill>
              <a:latin typeface="Calibri" pitchFamily="34" charset="0"/>
              <a:cs typeface="mohammad bold art 1" pitchFamily="2" charset="-78"/>
            </a:endParaRPr>
          </a:p>
        </p:txBody>
      </p:sp>
      <p:sp>
        <p:nvSpPr>
          <p:cNvPr id="4" name="Slide Number Placeholder 3"/>
          <p:cNvSpPr>
            <a:spLocks noGrp="1"/>
          </p:cNvSpPr>
          <p:nvPr>
            <p:ph type="sldNum" sz="quarter" idx="12"/>
          </p:nvPr>
        </p:nvSpPr>
        <p:spPr/>
        <p:txBody>
          <a:bodyPr/>
          <a:lstStyle/>
          <a:p>
            <a:fld id="{2E51A151-84BD-4E71-B744-C440629F458B}" type="slidenum">
              <a:rPr lang="en-US" smtClean="0"/>
              <a:pPr/>
              <a:t>3</a:t>
            </a:fld>
            <a:endParaRPr lang="en-US" dirty="0"/>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916934" y="381001"/>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057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5087890"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924944201"/>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057400" y="1402492"/>
            <a:ext cx="8001000" cy="4525963"/>
          </a:xfrm>
        </p:spPr>
        <p:txBody>
          <a:bodyPr>
            <a:noAutofit/>
          </a:bodyPr>
          <a:lstStyle/>
          <a:p>
            <a:pPr marL="0" lvl="2" indent="0" algn="just" rtl="1" fontAlgn="base">
              <a:spcBef>
                <a:spcPct val="0"/>
              </a:spcBef>
              <a:spcAft>
                <a:spcPts val="600"/>
              </a:spcAft>
              <a:buNone/>
            </a:pPr>
            <a:r>
              <a:rPr lang="ar-YE" sz="1800" u="sng" dirty="0">
                <a:solidFill>
                  <a:schemeClr val="tx2"/>
                </a:solidFill>
                <a:latin typeface="Calibri" pitchFamily="34" charset="0"/>
                <a:cs typeface="mohammad bold art 1" pitchFamily="2" charset="-78"/>
              </a:rPr>
              <a:t>إدراج أسهم شركات غير الكويتية في السوق الرئيسي</a:t>
            </a:r>
            <a:endParaRPr lang="ar-KW" sz="1800" u="sng" dirty="0">
              <a:solidFill>
                <a:schemeClr val="tx2"/>
              </a:solidFill>
              <a:latin typeface="Calibri" pitchFamily="34" charset="0"/>
              <a:cs typeface="mohammad bold art 1" pitchFamily="2" charset="-78"/>
            </a:endParaRPr>
          </a:p>
          <a:p>
            <a:pPr marL="0" indent="0" algn="just" rtl="1" fontAlgn="base">
              <a:lnSpc>
                <a:spcPct val="50000"/>
              </a:lnSpc>
              <a:spcBef>
                <a:spcPct val="0"/>
              </a:spcBef>
              <a:spcAft>
                <a:spcPts val="600"/>
              </a:spcAft>
              <a:buNone/>
            </a:pPr>
            <a:endParaRPr lang="ar-KW" sz="1500" b="1" dirty="0" smtClean="0">
              <a:solidFill>
                <a:schemeClr val="tx2"/>
              </a:solidFill>
              <a:latin typeface="Calibri" pitchFamily="34" charset="0"/>
              <a:cs typeface="mohammad bold art 1" pitchFamily="2" charset="-78"/>
            </a:endParaRPr>
          </a:p>
          <a:p>
            <a:pPr algn="just" rtl="1" fontAlgn="base">
              <a:spcBef>
                <a:spcPct val="0"/>
              </a:spcBef>
              <a:spcAft>
                <a:spcPts val="600"/>
              </a:spcAft>
              <a:buFont typeface="Wingdings" panose="05000000000000000000" pitchFamily="2" charset="2"/>
              <a:buChar char="§"/>
            </a:pPr>
            <a:r>
              <a:rPr lang="ar-KW" sz="1500" b="1" dirty="0" smtClean="0">
                <a:solidFill>
                  <a:schemeClr val="tx2"/>
                </a:solidFill>
                <a:latin typeface="Calibri" pitchFamily="34" charset="0"/>
                <a:cs typeface="mohammad bold art 1" pitchFamily="2" charset="-78"/>
              </a:rPr>
              <a:t>يشترط </a:t>
            </a:r>
            <a:r>
              <a:rPr lang="ar-KW" sz="1500" b="1" dirty="0">
                <a:solidFill>
                  <a:schemeClr val="tx2"/>
                </a:solidFill>
                <a:latin typeface="Calibri" pitchFamily="34" charset="0"/>
                <a:cs typeface="mohammad bold art 1" pitchFamily="2" charset="-78"/>
              </a:rPr>
              <a:t>لإدراج أسهم الشركات غير الكويتية للتداول في السوق الرئيسي في دولة الكويت ما يلي: </a:t>
            </a:r>
            <a:endParaRPr lang="ar-KW" sz="1500" b="1" dirty="0" smtClean="0">
              <a:solidFill>
                <a:schemeClr val="tx2"/>
              </a:solidFill>
              <a:latin typeface="Calibri" pitchFamily="34" charset="0"/>
              <a:cs typeface="mohammad bold art 1" pitchFamily="2" charset="-78"/>
            </a:endParaRPr>
          </a:p>
          <a:p>
            <a:pPr marL="0" indent="0" algn="just" rtl="1" fontAlgn="base">
              <a:lnSpc>
                <a:spcPct val="50000"/>
              </a:lnSpc>
              <a:spcBef>
                <a:spcPct val="0"/>
              </a:spcBef>
              <a:spcAft>
                <a:spcPts val="600"/>
              </a:spcAft>
              <a:buNone/>
            </a:pPr>
            <a:endParaRPr lang="ar-KW" sz="1500" b="1" dirty="0">
              <a:solidFill>
                <a:schemeClr val="tx2"/>
              </a:solidFill>
              <a:latin typeface="Calibri" pitchFamily="34" charset="0"/>
              <a:cs typeface="mohammad bold art 1" pitchFamily="2" charset="-78"/>
            </a:endParaRPr>
          </a:p>
          <a:p>
            <a:pPr marL="0" indent="0" algn="just" rtl="1" fontAlgn="base">
              <a:lnSpc>
                <a:spcPct val="120000"/>
              </a:lnSpc>
              <a:spcBef>
                <a:spcPct val="0"/>
              </a:spcBef>
              <a:spcAft>
                <a:spcPts val="600"/>
              </a:spcAft>
              <a:buFont typeface="+mj-lt"/>
              <a:buAutoNum type="arabicPeriod"/>
            </a:pPr>
            <a:r>
              <a:rPr lang="ar-KW" sz="1500" dirty="0" smtClean="0">
                <a:solidFill>
                  <a:schemeClr val="tx2"/>
                </a:solidFill>
                <a:latin typeface="Calibri" pitchFamily="34" charset="0"/>
                <a:cs typeface="mohammad bold art 1" pitchFamily="2" charset="-78"/>
              </a:rPr>
              <a:t> تقديم </a:t>
            </a:r>
            <a:r>
              <a:rPr lang="ar-KW" sz="1500" dirty="0">
                <a:solidFill>
                  <a:schemeClr val="tx2"/>
                </a:solidFill>
                <a:latin typeface="Calibri" pitchFamily="34" charset="0"/>
                <a:cs typeface="mohammad bold art 1" pitchFamily="2" charset="-78"/>
              </a:rPr>
              <a:t>طلب من الشركة طالبة الإدراج موقعاً من الممثل القانوني لها</a:t>
            </a:r>
            <a:r>
              <a:rPr lang="ar-KW" sz="1500" dirty="0" smtClean="0">
                <a:solidFill>
                  <a:schemeClr val="tx2"/>
                </a:solidFill>
                <a:latin typeface="Calibri" pitchFamily="34" charset="0"/>
                <a:cs typeface="mohammad bold art 1" pitchFamily="2" charset="-78"/>
              </a:rPr>
              <a:t>.</a:t>
            </a:r>
          </a:p>
          <a:p>
            <a:pPr marL="0" indent="0" algn="just" rtl="1" fontAlgn="base">
              <a:lnSpc>
                <a:spcPct val="50000"/>
              </a:lnSpc>
              <a:spcBef>
                <a:spcPct val="0"/>
              </a:spcBef>
              <a:spcAft>
                <a:spcPts val="600"/>
              </a:spcAft>
              <a:buFont typeface="+mj-lt"/>
              <a:buAutoNum type="arabicPeriod"/>
            </a:pPr>
            <a:endParaRPr lang="ar-KW" sz="1500" dirty="0">
              <a:solidFill>
                <a:schemeClr val="tx2"/>
              </a:solidFill>
              <a:latin typeface="Calibri" pitchFamily="34" charset="0"/>
              <a:cs typeface="mohammad bold art 1" pitchFamily="2" charset="-78"/>
            </a:endParaRPr>
          </a:p>
          <a:p>
            <a:pPr marL="0" indent="0" algn="just" rtl="1" fontAlgn="base">
              <a:lnSpc>
                <a:spcPct val="120000"/>
              </a:lnSpc>
              <a:spcBef>
                <a:spcPct val="0"/>
              </a:spcBef>
              <a:spcAft>
                <a:spcPts val="600"/>
              </a:spcAft>
              <a:buFont typeface="+mj-lt"/>
              <a:buAutoNum type="arabicPeriod"/>
            </a:pPr>
            <a:r>
              <a:rPr lang="ar-KW" sz="1500" dirty="0" smtClean="0">
                <a:solidFill>
                  <a:schemeClr val="tx2"/>
                </a:solidFill>
                <a:latin typeface="Calibri" pitchFamily="34" charset="0"/>
                <a:cs typeface="mohammad bold art 1" pitchFamily="2" charset="-78"/>
              </a:rPr>
              <a:t> أن </a:t>
            </a:r>
            <a:r>
              <a:rPr lang="ar-KW" sz="1500" dirty="0">
                <a:solidFill>
                  <a:schemeClr val="tx2"/>
                </a:solidFill>
                <a:latin typeface="Calibri" pitchFamily="34" charset="0"/>
                <a:cs typeface="mohammad bold art 1" pitchFamily="2" charset="-78"/>
              </a:rPr>
              <a:t>تكون الشركة قد تم تأسيسها وفقاً للأحكام الواردة في قانون البلد الذي أسست فيه الشركة</a:t>
            </a:r>
            <a:r>
              <a:rPr lang="ar-KW" sz="1500" dirty="0" smtClean="0">
                <a:solidFill>
                  <a:schemeClr val="tx2"/>
                </a:solidFill>
                <a:latin typeface="Calibri" pitchFamily="34" charset="0"/>
                <a:cs typeface="mohammad bold art 1" pitchFamily="2" charset="-78"/>
              </a:rPr>
              <a:t>.</a:t>
            </a:r>
          </a:p>
          <a:p>
            <a:pPr marL="0" indent="0" algn="just" rtl="1" fontAlgn="base">
              <a:lnSpc>
                <a:spcPct val="50000"/>
              </a:lnSpc>
              <a:spcBef>
                <a:spcPct val="0"/>
              </a:spcBef>
              <a:spcAft>
                <a:spcPts val="600"/>
              </a:spcAft>
              <a:buFont typeface="+mj-lt"/>
              <a:buAutoNum type="arabicPeriod"/>
            </a:pPr>
            <a:endParaRPr lang="ar-KW" sz="1500" dirty="0">
              <a:solidFill>
                <a:schemeClr val="tx2"/>
              </a:solidFill>
              <a:latin typeface="Calibri" pitchFamily="34" charset="0"/>
              <a:cs typeface="mohammad bold art 1" pitchFamily="2" charset="-78"/>
            </a:endParaRPr>
          </a:p>
          <a:p>
            <a:pPr marL="0" indent="0" algn="just" rtl="1" fontAlgn="base">
              <a:lnSpc>
                <a:spcPct val="120000"/>
              </a:lnSpc>
              <a:spcBef>
                <a:spcPct val="0"/>
              </a:spcBef>
              <a:spcAft>
                <a:spcPts val="600"/>
              </a:spcAft>
              <a:buFont typeface="+mj-lt"/>
              <a:buAutoNum type="arabicPeriod"/>
            </a:pPr>
            <a:r>
              <a:rPr lang="ar-KW" sz="1500" dirty="0" smtClean="0">
                <a:solidFill>
                  <a:schemeClr val="tx2"/>
                </a:solidFill>
                <a:latin typeface="Calibri" pitchFamily="34" charset="0"/>
                <a:cs typeface="mohammad bold art 1" pitchFamily="2" charset="-78"/>
              </a:rPr>
              <a:t> أن </a:t>
            </a:r>
            <a:r>
              <a:rPr lang="ar-KW" sz="1500" dirty="0">
                <a:solidFill>
                  <a:schemeClr val="tx2"/>
                </a:solidFill>
                <a:latin typeface="Calibri" pitchFamily="34" charset="0"/>
                <a:cs typeface="mohammad bold art 1" pitchFamily="2" charset="-78"/>
              </a:rPr>
              <a:t>تتخذ الشركة شكل شركة مساهمة</a:t>
            </a:r>
            <a:r>
              <a:rPr lang="ar-KW" sz="1500" dirty="0" smtClean="0">
                <a:solidFill>
                  <a:schemeClr val="tx2"/>
                </a:solidFill>
                <a:latin typeface="Calibri" pitchFamily="34" charset="0"/>
                <a:cs typeface="mohammad bold art 1" pitchFamily="2" charset="-78"/>
              </a:rPr>
              <a:t>.</a:t>
            </a:r>
          </a:p>
          <a:p>
            <a:pPr marL="0" indent="0" algn="just" rtl="1" fontAlgn="base">
              <a:lnSpc>
                <a:spcPct val="50000"/>
              </a:lnSpc>
              <a:spcBef>
                <a:spcPct val="0"/>
              </a:spcBef>
              <a:spcAft>
                <a:spcPts val="600"/>
              </a:spcAft>
              <a:buFont typeface="+mj-lt"/>
              <a:buAutoNum type="arabicPeriod"/>
            </a:pPr>
            <a:endParaRPr lang="ar-KW" sz="1500" dirty="0">
              <a:solidFill>
                <a:schemeClr val="tx2"/>
              </a:solidFill>
              <a:latin typeface="Calibri" pitchFamily="34" charset="0"/>
              <a:cs typeface="mohammad bold art 1" pitchFamily="2" charset="-78"/>
            </a:endParaRPr>
          </a:p>
          <a:p>
            <a:pPr marL="0" indent="0" algn="just" rtl="1" fontAlgn="base">
              <a:lnSpc>
                <a:spcPct val="120000"/>
              </a:lnSpc>
              <a:spcBef>
                <a:spcPct val="0"/>
              </a:spcBef>
              <a:spcAft>
                <a:spcPts val="600"/>
              </a:spcAft>
              <a:buFont typeface="+mj-lt"/>
              <a:buAutoNum type="arabicPeriod"/>
            </a:pPr>
            <a:r>
              <a:rPr lang="ar-KW" sz="1500" dirty="0" smtClean="0">
                <a:solidFill>
                  <a:schemeClr val="tx2"/>
                </a:solidFill>
                <a:latin typeface="Calibri" pitchFamily="34" charset="0"/>
                <a:cs typeface="mohammad bold art 1" pitchFamily="2" charset="-78"/>
              </a:rPr>
              <a:t> أن </a:t>
            </a:r>
            <a:r>
              <a:rPr lang="ar-KW" sz="1500" dirty="0">
                <a:solidFill>
                  <a:schemeClr val="tx2"/>
                </a:solidFill>
                <a:latin typeface="Calibri" pitchFamily="34" charset="0"/>
                <a:cs typeface="mohammad bold art 1" pitchFamily="2" charset="-78"/>
              </a:rPr>
              <a:t>تكون الشركة مدرجة في بورصة تخضع لإشراف جهة أو هيئة ذات اختصاصات رقابية لمدة سنتين على الأقل - قبل تاريخ تقديم طلب الإدراج. </a:t>
            </a:r>
            <a:endParaRPr lang="ar-KW" sz="1500" dirty="0" smtClean="0">
              <a:solidFill>
                <a:schemeClr val="tx2"/>
              </a:solidFill>
              <a:latin typeface="Calibri" pitchFamily="34" charset="0"/>
              <a:cs typeface="mohammad bold art 1" pitchFamily="2" charset="-78"/>
            </a:endParaRPr>
          </a:p>
          <a:p>
            <a:pPr marL="0" indent="0" algn="just" rtl="1" fontAlgn="base">
              <a:lnSpc>
                <a:spcPct val="50000"/>
              </a:lnSpc>
              <a:spcBef>
                <a:spcPct val="0"/>
              </a:spcBef>
              <a:spcAft>
                <a:spcPts val="600"/>
              </a:spcAft>
              <a:buFont typeface="+mj-lt"/>
              <a:buAutoNum type="arabicPeriod"/>
            </a:pPr>
            <a:endParaRPr lang="ar-KW" sz="1500" dirty="0">
              <a:solidFill>
                <a:schemeClr val="tx2"/>
              </a:solidFill>
              <a:latin typeface="Calibri" pitchFamily="34" charset="0"/>
              <a:cs typeface="mohammad bold art 1" pitchFamily="2" charset="-78"/>
            </a:endParaRPr>
          </a:p>
          <a:p>
            <a:pPr marL="0" indent="0" algn="just" rtl="1" fontAlgn="base">
              <a:lnSpc>
                <a:spcPct val="120000"/>
              </a:lnSpc>
              <a:spcBef>
                <a:spcPct val="0"/>
              </a:spcBef>
              <a:spcAft>
                <a:spcPts val="600"/>
              </a:spcAft>
              <a:buFont typeface="+mj-lt"/>
              <a:buAutoNum type="arabicPeriod"/>
            </a:pPr>
            <a:r>
              <a:rPr lang="ar-KW" sz="1500" dirty="0" smtClean="0">
                <a:solidFill>
                  <a:schemeClr val="tx2"/>
                </a:solidFill>
                <a:latin typeface="Calibri" pitchFamily="34" charset="0"/>
                <a:cs typeface="mohammad bold art 1" pitchFamily="2" charset="-78"/>
              </a:rPr>
              <a:t> أن </a:t>
            </a:r>
            <a:r>
              <a:rPr lang="ar-KW" sz="1500" dirty="0">
                <a:solidFill>
                  <a:schemeClr val="tx2"/>
                </a:solidFill>
                <a:latin typeface="Calibri" pitchFamily="34" charset="0"/>
                <a:cs typeface="mohammad bold art 1" pitchFamily="2" charset="-78"/>
              </a:rPr>
              <a:t>تكون الشركة قد أصدرت ثلاث ميزانيات مدققة ومعتمدة من الجمعية العامة قبل تقديم طلب الإدراج</a:t>
            </a:r>
            <a:r>
              <a:rPr lang="ar-KW" sz="1500" dirty="0" smtClean="0">
                <a:solidFill>
                  <a:schemeClr val="tx2"/>
                </a:solidFill>
                <a:latin typeface="Calibri" pitchFamily="34" charset="0"/>
                <a:cs typeface="mohammad bold art 1" pitchFamily="2" charset="-78"/>
              </a:rPr>
              <a:t>.</a:t>
            </a:r>
          </a:p>
          <a:p>
            <a:pPr marL="0" indent="0" algn="just" rtl="1" fontAlgn="base">
              <a:lnSpc>
                <a:spcPct val="50000"/>
              </a:lnSpc>
              <a:spcBef>
                <a:spcPct val="0"/>
              </a:spcBef>
              <a:spcAft>
                <a:spcPts val="600"/>
              </a:spcAft>
              <a:buFont typeface="+mj-lt"/>
              <a:buAutoNum type="arabicPeriod"/>
            </a:pPr>
            <a:endParaRPr lang="ar-KW" sz="1500" dirty="0">
              <a:solidFill>
                <a:schemeClr val="tx2"/>
              </a:solidFill>
              <a:latin typeface="Calibri" pitchFamily="34" charset="0"/>
              <a:cs typeface="mohammad bold art 1" pitchFamily="2" charset="-78"/>
            </a:endParaRPr>
          </a:p>
          <a:p>
            <a:pPr marL="0" indent="0" algn="just" rtl="1" fontAlgn="base">
              <a:spcBef>
                <a:spcPct val="0"/>
              </a:spcBef>
              <a:spcAft>
                <a:spcPts val="600"/>
              </a:spcAft>
              <a:buNone/>
            </a:pPr>
            <a:endParaRPr lang="ar-KW" sz="1500" b="1" dirty="0">
              <a:solidFill>
                <a:schemeClr val="tx2"/>
              </a:solidFill>
              <a:latin typeface="Calibri" pitchFamily="34" charset="0"/>
              <a:cs typeface="mohammad bold art 1" pitchFamily="2" charset="-78"/>
            </a:endParaRPr>
          </a:p>
          <a:p>
            <a:pPr marL="0" indent="0" algn="r" rtl="1" fontAlgn="base">
              <a:spcBef>
                <a:spcPct val="0"/>
              </a:spcBef>
              <a:spcAft>
                <a:spcPts val="600"/>
              </a:spcAft>
              <a:buNone/>
            </a:pPr>
            <a:endParaRPr lang="ar-KW" sz="1500" b="1" dirty="0">
              <a:solidFill>
                <a:schemeClr val="tx2"/>
              </a:solidFill>
              <a:latin typeface="Calibri" pitchFamily="34" charset="0"/>
              <a:cs typeface="mohammad bold art 1" pitchFamily="2" charset="-78"/>
            </a:endParaRPr>
          </a:p>
        </p:txBody>
      </p:sp>
      <p:sp>
        <p:nvSpPr>
          <p:cNvPr id="4" name="Slide Number Placeholder 3"/>
          <p:cNvSpPr>
            <a:spLocks noGrp="1"/>
          </p:cNvSpPr>
          <p:nvPr>
            <p:ph type="sldNum" sz="quarter" idx="12"/>
          </p:nvPr>
        </p:nvSpPr>
        <p:spPr/>
        <p:txBody>
          <a:bodyPr/>
          <a:lstStyle/>
          <a:p>
            <a:fld id="{2E51A151-84BD-4E71-B744-C440629F458B}" type="slidenum">
              <a:rPr lang="en-US" smtClean="0"/>
              <a:pPr/>
              <a:t>30</a:t>
            </a:fld>
            <a:endParaRPr lang="en-US" dirty="0"/>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10521" y="354360"/>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057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5087890"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
        <p:nvSpPr>
          <p:cNvPr id="12" name="Title 1"/>
          <p:cNvSpPr txBox="1">
            <a:spLocks/>
          </p:cNvSpPr>
          <p:nvPr/>
        </p:nvSpPr>
        <p:spPr>
          <a:xfrm>
            <a:off x="4333877" y="208134"/>
            <a:ext cx="5876925" cy="114300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just" rtl="1" fontAlgn="base">
              <a:lnSpc>
                <a:spcPct val="100000"/>
              </a:lnSpc>
              <a:spcAft>
                <a:spcPts val="600"/>
              </a:spcAft>
            </a:pPr>
            <a:r>
              <a:rPr lang="ar-YE" sz="3200" b="1" dirty="0">
                <a:solidFill>
                  <a:schemeClr val="tx2"/>
                </a:solidFill>
                <a:latin typeface="Calibri" pitchFamily="34" charset="0"/>
                <a:cs typeface="mohammad bold art 1" pitchFamily="2" charset="-78"/>
              </a:rPr>
              <a:t>إدراج</a:t>
            </a:r>
            <a:r>
              <a:rPr lang="ar-KW" sz="3200" b="1" dirty="0">
                <a:solidFill>
                  <a:schemeClr val="tx2"/>
                </a:solidFill>
                <a:latin typeface="Calibri" pitchFamily="34" charset="0"/>
                <a:cs typeface="mohammad bold art 1" pitchFamily="2" charset="-78"/>
              </a:rPr>
              <a:t> أسهم شركات مساهمة</a:t>
            </a:r>
          </a:p>
        </p:txBody>
      </p:sp>
    </p:spTree>
    <p:extLst>
      <p:ext uri="{BB962C8B-B14F-4D97-AF65-F5344CB8AC3E}">
        <p14:creationId xmlns:p14="http://schemas.microsoft.com/office/powerpoint/2010/main" val="778200055"/>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057400" y="1402492"/>
            <a:ext cx="8001000" cy="4525963"/>
          </a:xfrm>
        </p:spPr>
        <p:txBody>
          <a:bodyPr>
            <a:noAutofit/>
          </a:bodyPr>
          <a:lstStyle/>
          <a:p>
            <a:pPr marL="0" lvl="2" indent="0" algn="just" rtl="1" fontAlgn="base">
              <a:spcBef>
                <a:spcPct val="0"/>
              </a:spcBef>
              <a:spcAft>
                <a:spcPts val="600"/>
              </a:spcAft>
              <a:buNone/>
            </a:pPr>
            <a:r>
              <a:rPr lang="ar-KW" sz="1800" u="sng" dirty="0">
                <a:solidFill>
                  <a:schemeClr val="tx2"/>
                </a:solidFill>
                <a:latin typeface="Calibri" pitchFamily="34" charset="0"/>
                <a:cs typeface="mohammad bold art 1" pitchFamily="2" charset="-78"/>
              </a:rPr>
              <a:t>يتبع - </a:t>
            </a:r>
            <a:r>
              <a:rPr lang="ar-YE" sz="1800" u="sng" dirty="0">
                <a:solidFill>
                  <a:schemeClr val="tx2"/>
                </a:solidFill>
                <a:latin typeface="Calibri" pitchFamily="34" charset="0"/>
                <a:cs typeface="mohammad bold art 1" pitchFamily="2" charset="-78"/>
              </a:rPr>
              <a:t>إدراج أسهم شركات غير الكويتية في السوق الرئيسي</a:t>
            </a:r>
            <a:endParaRPr lang="ar-KW" sz="1800" u="sng" dirty="0">
              <a:solidFill>
                <a:schemeClr val="tx2"/>
              </a:solidFill>
              <a:latin typeface="Calibri" pitchFamily="34" charset="0"/>
              <a:cs typeface="mohammad bold art 1" pitchFamily="2" charset="-78"/>
            </a:endParaRPr>
          </a:p>
          <a:p>
            <a:pPr marL="0" indent="0" algn="just" rtl="1" fontAlgn="base">
              <a:lnSpc>
                <a:spcPct val="50000"/>
              </a:lnSpc>
              <a:spcBef>
                <a:spcPct val="0"/>
              </a:spcBef>
              <a:spcAft>
                <a:spcPts val="600"/>
              </a:spcAft>
              <a:buNone/>
            </a:pPr>
            <a:endParaRPr lang="en-US" sz="1500" dirty="0" smtClean="0">
              <a:solidFill>
                <a:schemeClr val="tx2"/>
              </a:solidFill>
              <a:latin typeface="Calibri" pitchFamily="34" charset="0"/>
              <a:cs typeface="mohammad bold art 1" pitchFamily="2" charset="-78"/>
            </a:endParaRPr>
          </a:p>
          <a:p>
            <a:pPr marL="0" indent="0" algn="just" rtl="1" fontAlgn="base">
              <a:lnSpc>
                <a:spcPct val="120000"/>
              </a:lnSpc>
              <a:spcBef>
                <a:spcPct val="0"/>
              </a:spcBef>
              <a:spcAft>
                <a:spcPts val="600"/>
              </a:spcAft>
              <a:buNone/>
            </a:pPr>
            <a:r>
              <a:rPr lang="ar-KW" sz="1500" dirty="0" smtClean="0">
                <a:solidFill>
                  <a:schemeClr val="tx2"/>
                </a:solidFill>
                <a:latin typeface="Calibri" pitchFamily="34" charset="0"/>
                <a:cs typeface="mohammad bold art 1" pitchFamily="2" charset="-78"/>
              </a:rPr>
              <a:t>6. أن </a:t>
            </a:r>
            <a:r>
              <a:rPr lang="ar-KW" sz="1500" dirty="0">
                <a:solidFill>
                  <a:schemeClr val="tx2"/>
                </a:solidFill>
                <a:latin typeface="Calibri" pitchFamily="34" charset="0"/>
                <a:cs typeface="mohammad bold art 1" pitchFamily="2" charset="-78"/>
              </a:rPr>
              <a:t>يكون رأس مال الشركة المصدر مدفوعاً بالكامل، وألا يقل عما يعادل 10,000,000 دينار كويتي، وألا يقل إجمالي حقوق المساهمين إلى المتوسط المرجح لرأس المال المدفوع في السنتين الماليتين الأخيرتين عن 110 %، وذلك بناءً على البيانات المالية السنوية المدققة من قبل مراقب حسابات مسجل ومرخص في بلد تأسيس الشركة قبل تاريخ طلب الإدراج، على أن تكون معتمدة من الجمعية العامة للشركة</a:t>
            </a:r>
            <a:r>
              <a:rPr lang="ar-KW" sz="1500" dirty="0" smtClean="0">
                <a:solidFill>
                  <a:schemeClr val="tx2"/>
                </a:solidFill>
                <a:latin typeface="Calibri" pitchFamily="34" charset="0"/>
                <a:cs typeface="mohammad bold art 1" pitchFamily="2" charset="-78"/>
              </a:rPr>
              <a:t>.</a:t>
            </a:r>
          </a:p>
          <a:p>
            <a:pPr marL="0" indent="0" algn="just" rtl="1" fontAlgn="base">
              <a:lnSpc>
                <a:spcPct val="50000"/>
              </a:lnSpc>
              <a:spcBef>
                <a:spcPct val="0"/>
              </a:spcBef>
              <a:spcAft>
                <a:spcPts val="600"/>
              </a:spcAft>
              <a:buNone/>
            </a:pPr>
            <a:r>
              <a:rPr lang="ar-KW" sz="1500" dirty="0" smtClean="0">
                <a:solidFill>
                  <a:schemeClr val="tx2"/>
                </a:solidFill>
                <a:latin typeface="Calibri" pitchFamily="34" charset="0"/>
                <a:cs typeface="mohammad bold art 1" pitchFamily="2" charset="-78"/>
              </a:rPr>
              <a:t> </a:t>
            </a:r>
          </a:p>
          <a:p>
            <a:pPr marL="0" indent="0" algn="just" rtl="1" fontAlgn="base">
              <a:lnSpc>
                <a:spcPct val="120000"/>
              </a:lnSpc>
              <a:spcBef>
                <a:spcPct val="0"/>
              </a:spcBef>
              <a:spcAft>
                <a:spcPts val="600"/>
              </a:spcAft>
              <a:buNone/>
            </a:pPr>
            <a:r>
              <a:rPr lang="ar-KW" sz="1500" dirty="0" smtClean="0">
                <a:solidFill>
                  <a:schemeClr val="tx2"/>
                </a:solidFill>
                <a:latin typeface="Calibri" pitchFamily="34" charset="0"/>
                <a:cs typeface="mohammad bold art 1" pitchFamily="2" charset="-78"/>
              </a:rPr>
              <a:t>7. أن </a:t>
            </a:r>
            <a:r>
              <a:rPr lang="ar-KW" sz="1500" dirty="0">
                <a:solidFill>
                  <a:schemeClr val="tx2"/>
                </a:solidFill>
                <a:latin typeface="Calibri" pitchFamily="34" charset="0"/>
                <a:cs typeface="mohammad bold art 1" pitchFamily="2" charset="-78"/>
              </a:rPr>
              <a:t>تكون أسهم الشركة قابلة للتداول، وألا تكون هناك أية قيود مطلقة بشأن انتقال ملكية الأسهم بين المتعاملين لدى الشركة أو لدى بلد التأسيس من غير مواطنيها، وبيان تلك القيود إن وجدت، مع تحديد نسبة الأسهم المراد إدراجها في السوق الرئيسي</a:t>
            </a:r>
            <a:r>
              <a:rPr lang="ar-KW" sz="1500" dirty="0" smtClean="0">
                <a:solidFill>
                  <a:schemeClr val="tx2"/>
                </a:solidFill>
                <a:latin typeface="Calibri" pitchFamily="34" charset="0"/>
                <a:cs typeface="mohammad bold art 1" pitchFamily="2" charset="-78"/>
              </a:rPr>
              <a:t>.</a:t>
            </a:r>
          </a:p>
          <a:p>
            <a:pPr marL="0" indent="0" algn="just" rtl="1" fontAlgn="base">
              <a:lnSpc>
                <a:spcPct val="50000"/>
              </a:lnSpc>
              <a:spcBef>
                <a:spcPct val="0"/>
              </a:spcBef>
              <a:spcAft>
                <a:spcPts val="600"/>
              </a:spcAft>
              <a:buNone/>
            </a:pPr>
            <a:endParaRPr lang="ar-KW" sz="1500" dirty="0">
              <a:solidFill>
                <a:schemeClr val="tx2"/>
              </a:solidFill>
              <a:latin typeface="Calibri" pitchFamily="34" charset="0"/>
              <a:cs typeface="mohammad bold art 1" pitchFamily="2" charset="-78"/>
            </a:endParaRPr>
          </a:p>
          <a:p>
            <a:pPr marL="0" indent="0" algn="just" rtl="1" fontAlgn="base">
              <a:lnSpc>
                <a:spcPct val="120000"/>
              </a:lnSpc>
              <a:spcBef>
                <a:spcPct val="0"/>
              </a:spcBef>
              <a:spcAft>
                <a:spcPts val="600"/>
              </a:spcAft>
              <a:buNone/>
            </a:pPr>
            <a:r>
              <a:rPr lang="ar-KW" sz="1500" dirty="0" smtClean="0">
                <a:solidFill>
                  <a:schemeClr val="tx2"/>
                </a:solidFill>
                <a:latin typeface="Calibri" pitchFamily="34" charset="0"/>
                <a:cs typeface="mohammad bold art 1" pitchFamily="2" charset="-78"/>
              </a:rPr>
              <a:t>8. أن </a:t>
            </a:r>
            <a:r>
              <a:rPr lang="ar-KW" sz="1500" dirty="0">
                <a:solidFill>
                  <a:schemeClr val="tx2"/>
                </a:solidFill>
                <a:latin typeface="Calibri" pitchFamily="34" charset="0"/>
                <a:cs typeface="mohammad bold art 1" pitchFamily="2" charset="-78"/>
              </a:rPr>
              <a:t>تكون الشركة قد حققت ربحاً صافياً في آخر سنتين ماليتين على الأقل، وألا يقل صافي ربح أي من السنتين عن 5 % من رأس المال المدفوع.</a:t>
            </a:r>
          </a:p>
          <a:p>
            <a:pPr marL="0" indent="0" algn="r" rtl="1" fontAlgn="base">
              <a:lnSpc>
                <a:spcPct val="50000"/>
              </a:lnSpc>
              <a:spcBef>
                <a:spcPct val="0"/>
              </a:spcBef>
              <a:spcAft>
                <a:spcPts val="600"/>
              </a:spcAft>
              <a:buNone/>
            </a:pPr>
            <a:endParaRPr lang="ar-KW" sz="1500" dirty="0">
              <a:solidFill>
                <a:schemeClr val="tx2"/>
              </a:solidFill>
              <a:latin typeface="Calibri" pitchFamily="34" charset="0"/>
              <a:cs typeface="mohammad bold art 1" pitchFamily="2" charset="-78"/>
            </a:endParaRPr>
          </a:p>
          <a:p>
            <a:pPr marL="0" indent="0" algn="just" rtl="1" fontAlgn="base">
              <a:lnSpc>
                <a:spcPct val="120000"/>
              </a:lnSpc>
              <a:spcBef>
                <a:spcPct val="0"/>
              </a:spcBef>
              <a:spcAft>
                <a:spcPts val="600"/>
              </a:spcAft>
              <a:buNone/>
            </a:pPr>
            <a:r>
              <a:rPr lang="ar-KW" sz="1500" dirty="0" smtClean="0">
                <a:solidFill>
                  <a:schemeClr val="tx2"/>
                </a:solidFill>
                <a:latin typeface="Calibri" pitchFamily="34" charset="0"/>
                <a:cs typeface="mohammad bold art 1" pitchFamily="2" charset="-78"/>
              </a:rPr>
              <a:t>9. ألا </a:t>
            </a:r>
            <a:r>
              <a:rPr lang="ar-KW" sz="1500" dirty="0">
                <a:solidFill>
                  <a:schemeClr val="tx2"/>
                </a:solidFill>
                <a:latin typeface="Calibri" pitchFamily="34" charset="0"/>
                <a:cs typeface="mohammad bold art 1" pitchFamily="2" charset="-78"/>
              </a:rPr>
              <a:t>تقل نسبة الإيرادات الناتجة عن ممارسة الشركة لنشاط أو أكثر من أنشطتها الرئيسية عن نسبة 75 % من إجمالي إيراداتها وذلك وفقاً للبيانات المالية المدققة لآخر سنتين ماليتين</a:t>
            </a:r>
            <a:r>
              <a:rPr lang="ar-KW" sz="1500" dirty="0" smtClean="0">
                <a:solidFill>
                  <a:schemeClr val="tx2"/>
                </a:solidFill>
                <a:latin typeface="Calibri" pitchFamily="34" charset="0"/>
                <a:cs typeface="mohammad bold art 1" pitchFamily="2" charset="-78"/>
              </a:rPr>
              <a:t>.</a:t>
            </a:r>
            <a:endParaRPr lang="ar-KW" sz="1500" dirty="0">
              <a:solidFill>
                <a:schemeClr val="tx2"/>
              </a:solidFill>
              <a:latin typeface="Calibri" pitchFamily="34" charset="0"/>
              <a:cs typeface="mohammad bold art 1" pitchFamily="2" charset="-78"/>
            </a:endParaRPr>
          </a:p>
        </p:txBody>
      </p:sp>
      <p:sp>
        <p:nvSpPr>
          <p:cNvPr id="4" name="Slide Number Placeholder 3"/>
          <p:cNvSpPr>
            <a:spLocks noGrp="1"/>
          </p:cNvSpPr>
          <p:nvPr>
            <p:ph type="sldNum" sz="quarter" idx="12"/>
          </p:nvPr>
        </p:nvSpPr>
        <p:spPr/>
        <p:txBody>
          <a:bodyPr/>
          <a:lstStyle/>
          <a:p>
            <a:fld id="{2E51A151-84BD-4E71-B744-C440629F458B}" type="slidenum">
              <a:rPr lang="en-US" smtClean="0"/>
              <a:pPr/>
              <a:t>31</a:t>
            </a:fld>
            <a:endParaRPr lang="en-US" dirty="0"/>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94142" y="354360"/>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057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5087890"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
        <p:nvSpPr>
          <p:cNvPr id="8" name="Title 1"/>
          <p:cNvSpPr txBox="1">
            <a:spLocks/>
          </p:cNvSpPr>
          <p:nvPr/>
        </p:nvSpPr>
        <p:spPr>
          <a:xfrm>
            <a:off x="4333877" y="208134"/>
            <a:ext cx="5876925" cy="114300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just" rtl="1" fontAlgn="base">
              <a:lnSpc>
                <a:spcPct val="100000"/>
              </a:lnSpc>
              <a:spcAft>
                <a:spcPts val="600"/>
              </a:spcAft>
            </a:pPr>
            <a:r>
              <a:rPr lang="ar-YE" sz="3200" b="1" dirty="0">
                <a:solidFill>
                  <a:schemeClr val="tx2"/>
                </a:solidFill>
                <a:latin typeface="Calibri" pitchFamily="34" charset="0"/>
                <a:cs typeface="mohammad bold art 1" pitchFamily="2" charset="-78"/>
              </a:rPr>
              <a:t>إدراج</a:t>
            </a:r>
            <a:r>
              <a:rPr lang="ar-KW" sz="3200" b="1" dirty="0">
                <a:solidFill>
                  <a:schemeClr val="tx2"/>
                </a:solidFill>
                <a:latin typeface="Calibri" pitchFamily="34" charset="0"/>
                <a:cs typeface="mohammad bold art 1" pitchFamily="2" charset="-78"/>
              </a:rPr>
              <a:t> أسهم شركات مساهمة</a:t>
            </a:r>
          </a:p>
        </p:txBody>
      </p:sp>
    </p:spTree>
    <p:extLst>
      <p:ext uri="{BB962C8B-B14F-4D97-AF65-F5344CB8AC3E}">
        <p14:creationId xmlns:p14="http://schemas.microsoft.com/office/powerpoint/2010/main" val="1025572939"/>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057400" y="1402492"/>
            <a:ext cx="8001000" cy="4525963"/>
          </a:xfrm>
        </p:spPr>
        <p:txBody>
          <a:bodyPr>
            <a:noAutofit/>
          </a:bodyPr>
          <a:lstStyle/>
          <a:p>
            <a:pPr marL="0" lvl="2" indent="0" algn="just" rtl="1" fontAlgn="base">
              <a:lnSpc>
                <a:spcPct val="120000"/>
              </a:lnSpc>
              <a:spcBef>
                <a:spcPct val="0"/>
              </a:spcBef>
              <a:spcAft>
                <a:spcPts val="600"/>
              </a:spcAft>
              <a:buNone/>
            </a:pPr>
            <a:r>
              <a:rPr lang="ar-KW" sz="1800" u="sng" dirty="0">
                <a:solidFill>
                  <a:schemeClr val="tx2"/>
                </a:solidFill>
                <a:latin typeface="Calibri" pitchFamily="34" charset="0"/>
                <a:cs typeface="mohammad bold art 1" pitchFamily="2" charset="-78"/>
              </a:rPr>
              <a:t>يتبع - </a:t>
            </a:r>
            <a:r>
              <a:rPr lang="ar-YE" sz="1800" u="sng" dirty="0">
                <a:solidFill>
                  <a:schemeClr val="tx2"/>
                </a:solidFill>
                <a:latin typeface="Calibri" pitchFamily="34" charset="0"/>
                <a:cs typeface="mohammad bold art 1" pitchFamily="2" charset="-78"/>
              </a:rPr>
              <a:t>إدراج أسهم شركات غير الكويتية في السوق الرئيسي</a:t>
            </a:r>
            <a:endParaRPr lang="ar-KW" sz="1800" u="sng" dirty="0">
              <a:solidFill>
                <a:schemeClr val="tx2"/>
              </a:solidFill>
              <a:latin typeface="Calibri" pitchFamily="34" charset="0"/>
              <a:cs typeface="mohammad bold art 1" pitchFamily="2" charset="-78"/>
            </a:endParaRPr>
          </a:p>
          <a:p>
            <a:pPr marL="0" indent="0" algn="just" rtl="1" fontAlgn="base">
              <a:lnSpc>
                <a:spcPct val="50000"/>
              </a:lnSpc>
              <a:spcBef>
                <a:spcPct val="0"/>
              </a:spcBef>
              <a:spcAft>
                <a:spcPts val="600"/>
              </a:spcAft>
              <a:buNone/>
            </a:pPr>
            <a:endParaRPr lang="ar-KW" sz="1500" dirty="0" smtClean="0">
              <a:solidFill>
                <a:schemeClr val="tx2"/>
              </a:solidFill>
              <a:latin typeface="Calibri" pitchFamily="34" charset="0"/>
              <a:cs typeface="mohammad bold art 1" pitchFamily="2" charset="-78"/>
            </a:endParaRPr>
          </a:p>
          <a:p>
            <a:pPr marL="0" indent="0" algn="just" rtl="1" fontAlgn="base">
              <a:lnSpc>
                <a:spcPct val="120000"/>
              </a:lnSpc>
              <a:spcBef>
                <a:spcPct val="0"/>
              </a:spcBef>
              <a:spcAft>
                <a:spcPts val="600"/>
              </a:spcAft>
              <a:buNone/>
            </a:pPr>
            <a:r>
              <a:rPr lang="ar-KW" sz="1500" dirty="0" smtClean="0">
                <a:solidFill>
                  <a:schemeClr val="tx2"/>
                </a:solidFill>
                <a:latin typeface="Calibri" pitchFamily="34" charset="0"/>
                <a:cs typeface="mohammad bold art 1" pitchFamily="2" charset="-78"/>
              </a:rPr>
              <a:t>10</a:t>
            </a:r>
            <a:r>
              <a:rPr lang="ar-KW" sz="1500" dirty="0">
                <a:solidFill>
                  <a:schemeClr val="tx2"/>
                </a:solidFill>
                <a:latin typeface="Calibri" pitchFamily="34" charset="0"/>
                <a:cs typeface="mohammad bold art 1" pitchFamily="2" charset="-78"/>
              </a:rPr>
              <a:t>. أن تكون الشركة مستمرةً في ممارسة غرض أو أكثر من أغراضها الرئيسية المنصوص عليها في عقد الشركة وذلك خلال آخر ثلاث سنوات مالية كاملة قبل تاريخ تقديم طلب الإدراج.</a:t>
            </a:r>
          </a:p>
          <a:p>
            <a:pPr marL="0" indent="0" algn="just" rtl="1" fontAlgn="base">
              <a:lnSpc>
                <a:spcPct val="50000"/>
              </a:lnSpc>
              <a:spcBef>
                <a:spcPct val="0"/>
              </a:spcBef>
              <a:spcAft>
                <a:spcPts val="600"/>
              </a:spcAft>
              <a:buNone/>
            </a:pPr>
            <a:endParaRPr lang="ar-KW" sz="1500" dirty="0">
              <a:solidFill>
                <a:schemeClr val="tx2"/>
              </a:solidFill>
              <a:latin typeface="Calibri" pitchFamily="34" charset="0"/>
              <a:cs typeface="mohammad bold art 1" pitchFamily="2" charset="-78"/>
            </a:endParaRPr>
          </a:p>
          <a:p>
            <a:pPr marL="0" indent="0" algn="just" rtl="1" fontAlgn="base">
              <a:spcBef>
                <a:spcPct val="0"/>
              </a:spcBef>
              <a:spcAft>
                <a:spcPts val="600"/>
              </a:spcAft>
              <a:buNone/>
            </a:pPr>
            <a:r>
              <a:rPr lang="ar-KW" sz="1500" dirty="0" smtClean="0">
                <a:solidFill>
                  <a:schemeClr val="tx2"/>
                </a:solidFill>
                <a:latin typeface="Calibri" pitchFamily="34" charset="0"/>
                <a:cs typeface="mohammad bold art 1" pitchFamily="2" charset="-78"/>
              </a:rPr>
              <a:t>11</a:t>
            </a:r>
            <a:r>
              <a:rPr lang="ar-KW" sz="1500" dirty="0">
                <a:solidFill>
                  <a:schemeClr val="tx2"/>
                </a:solidFill>
                <a:latin typeface="Calibri" pitchFamily="34" charset="0"/>
                <a:cs typeface="mohammad bold art 1" pitchFamily="2" charset="-78"/>
              </a:rPr>
              <a:t>. أن ينص نظامها الأساسي على انعقاد الجمعية العامة للشركة مرة واحدة - على الأقل - في السنة.</a:t>
            </a:r>
          </a:p>
          <a:p>
            <a:pPr marL="0" indent="0" algn="just" rtl="1" fontAlgn="base">
              <a:lnSpc>
                <a:spcPct val="50000"/>
              </a:lnSpc>
              <a:spcBef>
                <a:spcPct val="0"/>
              </a:spcBef>
              <a:spcAft>
                <a:spcPts val="600"/>
              </a:spcAft>
              <a:buNone/>
            </a:pPr>
            <a:endParaRPr lang="ar-KW" sz="1500" dirty="0">
              <a:solidFill>
                <a:schemeClr val="tx2"/>
              </a:solidFill>
              <a:latin typeface="Calibri" pitchFamily="34" charset="0"/>
              <a:cs typeface="mohammad bold art 1" pitchFamily="2" charset="-78"/>
            </a:endParaRPr>
          </a:p>
          <a:p>
            <a:pPr marL="0" indent="0" algn="just" rtl="1" fontAlgn="base">
              <a:lnSpc>
                <a:spcPct val="110000"/>
              </a:lnSpc>
              <a:spcBef>
                <a:spcPct val="0"/>
              </a:spcBef>
              <a:spcAft>
                <a:spcPts val="600"/>
              </a:spcAft>
              <a:buNone/>
            </a:pPr>
            <a:r>
              <a:rPr lang="ar-KW" sz="1500" dirty="0">
                <a:solidFill>
                  <a:schemeClr val="tx2"/>
                </a:solidFill>
                <a:latin typeface="Calibri" pitchFamily="34" charset="0"/>
                <a:cs typeface="mohammad bold art 1" pitchFamily="2" charset="-78"/>
              </a:rPr>
              <a:t>12. أن تعين الشركة ممثلاً قانونياً لها في دولة الكويت على أن يكون من بين الأشخاص المرخص لهم، ويقوم هذا الممثل بمهام تسجيل الأسهم وتوزيع الأرباح وتلقي وإصدار التقارير والوثائق ذات الصلة بعمل الشركة.</a:t>
            </a:r>
          </a:p>
          <a:p>
            <a:pPr marL="0" indent="0" algn="just" rtl="1" fontAlgn="base">
              <a:lnSpc>
                <a:spcPct val="50000"/>
              </a:lnSpc>
              <a:spcBef>
                <a:spcPct val="0"/>
              </a:spcBef>
              <a:spcAft>
                <a:spcPts val="600"/>
              </a:spcAft>
              <a:buNone/>
            </a:pPr>
            <a:endParaRPr lang="ar-KW" sz="1500" dirty="0">
              <a:solidFill>
                <a:schemeClr val="tx2"/>
              </a:solidFill>
              <a:latin typeface="Calibri" pitchFamily="34" charset="0"/>
              <a:cs typeface="mohammad bold art 1" pitchFamily="2" charset="-78"/>
            </a:endParaRPr>
          </a:p>
          <a:p>
            <a:pPr marL="0" indent="0" algn="just" rtl="1" fontAlgn="base">
              <a:spcBef>
                <a:spcPct val="0"/>
              </a:spcBef>
              <a:spcAft>
                <a:spcPts val="600"/>
              </a:spcAft>
              <a:buAutoNum type="arabicPeriod" startAt="13"/>
            </a:pPr>
            <a:r>
              <a:rPr lang="ar-KW" sz="1500" dirty="0" smtClean="0">
                <a:solidFill>
                  <a:schemeClr val="tx2"/>
                </a:solidFill>
                <a:latin typeface="Calibri" pitchFamily="34" charset="0"/>
                <a:cs typeface="mohammad bold art 1" pitchFamily="2" charset="-78"/>
              </a:rPr>
              <a:t> الحصول على موافقة الجمعية العامة العادية للشركة على إدراج أسهمها في البورصة، وألا يكون قد مضى على هذه الموافقة أكثر من اثني عشر شهراً.</a:t>
            </a:r>
          </a:p>
          <a:p>
            <a:pPr marL="0" indent="0" algn="just" rtl="1" fontAlgn="base">
              <a:lnSpc>
                <a:spcPct val="50000"/>
              </a:lnSpc>
              <a:spcBef>
                <a:spcPct val="0"/>
              </a:spcBef>
              <a:spcAft>
                <a:spcPts val="600"/>
              </a:spcAft>
              <a:buNone/>
            </a:pPr>
            <a:endParaRPr lang="ar-KW" sz="1500" dirty="0" smtClean="0">
              <a:solidFill>
                <a:schemeClr val="tx2"/>
              </a:solidFill>
              <a:latin typeface="Calibri" pitchFamily="34" charset="0"/>
              <a:cs typeface="mohammad bold art 1" pitchFamily="2" charset="-78"/>
            </a:endParaRPr>
          </a:p>
          <a:p>
            <a:pPr marL="342900" indent="-342900" algn="just" rtl="1" fontAlgn="base">
              <a:spcBef>
                <a:spcPct val="0"/>
              </a:spcBef>
              <a:spcAft>
                <a:spcPts val="600"/>
              </a:spcAft>
              <a:buAutoNum type="arabicPeriod" startAt="14"/>
            </a:pPr>
            <a:r>
              <a:rPr lang="ar-KW" sz="1500" dirty="0" smtClean="0">
                <a:solidFill>
                  <a:schemeClr val="tx2"/>
                </a:solidFill>
                <a:latin typeface="Calibri" pitchFamily="34" charset="0"/>
                <a:cs typeface="mohammad bold art 1" pitchFamily="2" charset="-78"/>
              </a:rPr>
              <a:t>تعيين مسؤول مطابقة والتزام يختص بمتابعة  تعليمات وقواعد الجهات الرقابية وجمهور المستثمرين.</a:t>
            </a:r>
          </a:p>
          <a:p>
            <a:pPr marL="0" indent="0" algn="just" rtl="1" fontAlgn="base">
              <a:lnSpc>
                <a:spcPct val="50000"/>
              </a:lnSpc>
              <a:spcBef>
                <a:spcPct val="0"/>
              </a:spcBef>
              <a:spcAft>
                <a:spcPts val="600"/>
              </a:spcAft>
              <a:buNone/>
            </a:pPr>
            <a:endParaRPr lang="ar-KW" sz="1500" dirty="0" smtClean="0">
              <a:solidFill>
                <a:schemeClr val="tx2"/>
              </a:solidFill>
              <a:latin typeface="Calibri" pitchFamily="34" charset="0"/>
              <a:cs typeface="mohammad bold art 1" pitchFamily="2" charset="-78"/>
            </a:endParaRPr>
          </a:p>
          <a:p>
            <a:pPr marL="342900" indent="-342900" algn="just" rtl="1" fontAlgn="base">
              <a:spcBef>
                <a:spcPct val="0"/>
              </a:spcBef>
              <a:spcAft>
                <a:spcPts val="600"/>
              </a:spcAft>
              <a:buAutoNum type="arabicPeriod" startAt="15"/>
            </a:pPr>
            <a:r>
              <a:rPr lang="ar-KW" sz="1500" dirty="0" smtClean="0">
                <a:solidFill>
                  <a:schemeClr val="tx2"/>
                </a:solidFill>
                <a:latin typeface="Calibri" pitchFamily="34" charset="0"/>
                <a:cs typeface="mohammad bold art 1" pitchFamily="2" charset="-78"/>
              </a:rPr>
              <a:t>تعيين مستشار إدراج.</a:t>
            </a:r>
          </a:p>
          <a:p>
            <a:pPr marL="0" indent="0" algn="just" rtl="1" fontAlgn="base">
              <a:lnSpc>
                <a:spcPct val="50000"/>
              </a:lnSpc>
              <a:spcBef>
                <a:spcPct val="0"/>
              </a:spcBef>
              <a:spcAft>
                <a:spcPts val="600"/>
              </a:spcAft>
              <a:buNone/>
            </a:pPr>
            <a:endParaRPr lang="ar-KW" sz="1500" dirty="0" smtClean="0">
              <a:solidFill>
                <a:schemeClr val="tx2"/>
              </a:solidFill>
              <a:latin typeface="Calibri" pitchFamily="34" charset="0"/>
              <a:cs typeface="mohammad bold art 1" pitchFamily="2" charset="-78"/>
            </a:endParaRPr>
          </a:p>
          <a:p>
            <a:pPr marL="0" indent="0" algn="just" rtl="1" fontAlgn="base">
              <a:spcBef>
                <a:spcPct val="0"/>
              </a:spcBef>
              <a:spcAft>
                <a:spcPts val="600"/>
              </a:spcAft>
              <a:buNone/>
            </a:pPr>
            <a:r>
              <a:rPr lang="ar-KW" sz="1500" dirty="0" smtClean="0">
                <a:solidFill>
                  <a:schemeClr val="tx2"/>
                </a:solidFill>
                <a:latin typeface="Calibri" pitchFamily="34" charset="0"/>
                <a:cs typeface="mohammad bold art 1" pitchFamily="2" charset="-78"/>
              </a:rPr>
              <a:t>16.  أية شروط أو قواعد أخرى تقررها الهيئة.</a:t>
            </a:r>
          </a:p>
          <a:p>
            <a:pPr marL="0" indent="0" algn="r" rtl="1" fontAlgn="base">
              <a:spcBef>
                <a:spcPct val="0"/>
              </a:spcBef>
              <a:spcAft>
                <a:spcPts val="600"/>
              </a:spcAft>
              <a:buNone/>
            </a:pPr>
            <a:endParaRPr lang="ar-KW" sz="1500" dirty="0">
              <a:solidFill>
                <a:schemeClr val="tx2"/>
              </a:solidFill>
              <a:latin typeface="Calibri" pitchFamily="34" charset="0"/>
              <a:cs typeface="mohammad bold art 1" pitchFamily="2" charset="-78"/>
            </a:endParaRPr>
          </a:p>
        </p:txBody>
      </p:sp>
      <p:sp>
        <p:nvSpPr>
          <p:cNvPr id="4" name="Slide Number Placeholder 3"/>
          <p:cNvSpPr>
            <a:spLocks noGrp="1"/>
          </p:cNvSpPr>
          <p:nvPr>
            <p:ph type="sldNum" sz="quarter" idx="12"/>
          </p:nvPr>
        </p:nvSpPr>
        <p:spPr/>
        <p:txBody>
          <a:bodyPr/>
          <a:lstStyle/>
          <a:p>
            <a:fld id="{2E51A151-84BD-4E71-B744-C440629F458B}" type="slidenum">
              <a:rPr lang="en-US" smtClean="0"/>
              <a:pPr/>
              <a:t>32</a:t>
            </a:fld>
            <a:endParaRPr lang="en-US" dirty="0"/>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94142" y="354360"/>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057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5087890"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
        <p:nvSpPr>
          <p:cNvPr id="8" name="Title 1"/>
          <p:cNvSpPr txBox="1">
            <a:spLocks/>
          </p:cNvSpPr>
          <p:nvPr/>
        </p:nvSpPr>
        <p:spPr>
          <a:xfrm>
            <a:off x="4333877" y="208134"/>
            <a:ext cx="5876925" cy="114300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just" rtl="1" fontAlgn="base">
              <a:lnSpc>
                <a:spcPct val="100000"/>
              </a:lnSpc>
              <a:spcAft>
                <a:spcPts val="600"/>
              </a:spcAft>
            </a:pPr>
            <a:r>
              <a:rPr lang="ar-YE" sz="3200" b="1" dirty="0">
                <a:solidFill>
                  <a:schemeClr val="tx2"/>
                </a:solidFill>
                <a:latin typeface="Calibri" pitchFamily="34" charset="0"/>
                <a:cs typeface="mohammad bold art 1" pitchFamily="2" charset="-78"/>
              </a:rPr>
              <a:t>إدراج</a:t>
            </a:r>
            <a:r>
              <a:rPr lang="ar-KW" sz="3200" b="1" dirty="0">
                <a:solidFill>
                  <a:schemeClr val="tx2"/>
                </a:solidFill>
                <a:latin typeface="Calibri" pitchFamily="34" charset="0"/>
                <a:cs typeface="mohammad bold art 1" pitchFamily="2" charset="-78"/>
              </a:rPr>
              <a:t> أسهم شركات مساهمة</a:t>
            </a:r>
          </a:p>
        </p:txBody>
      </p:sp>
    </p:spTree>
    <p:extLst>
      <p:ext uri="{BB962C8B-B14F-4D97-AF65-F5344CB8AC3E}">
        <p14:creationId xmlns:p14="http://schemas.microsoft.com/office/powerpoint/2010/main" val="3302746080"/>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057400" y="1402492"/>
            <a:ext cx="8001000" cy="4525963"/>
          </a:xfrm>
        </p:spPr>
        <p:txBody>
          <a:bodyPr>
            <a:normAutofit/>
          </a:bodyPr>
          <a:lstStyle/>
          <a:p>
            <a:pPr marL="0" indent="0" algn="r" rtl="1" fontAlgn="base">
              <a:spcBef>
                <a:spcPct val="0"/>
              </a:spcBef>
              <a:spcAft>
                <a:spcPts val="600"/>
              </a:spcAft>
              <a:buNone/>
            </a:pPr>
            <a:r>
              <a:rPr lang="ar-KW" sz="1500" b="1" dirty="0" smtClean="0">
                <a:solidFill>
                  <a:schemeClr val="tx2"/>
                </a:solidFill>
                <a:latin typeface="Calibri" pitchFamily="34" charset="0"/>
                <a:cs typeface="mohammad bold art 1" pitchFamily="2" charset="-78"/>
              </a:rPr>
              <a:t> </a:t>
            </a:r>
            <a:r>
              <a:rPr lang="ar-KW" sz="1800" u="sng" dirty="0" smtClean="0">
                <a:solidFill>
                  <a:schemeClr val="tx2"/>
                </a:solidFill>
                <a:latin typeface="Calibri" pitchFamily="34" charset="0"/>
                <a:cs typeface="mohammad bold art 1" pitchFamily="2" charset="-78"/>
              </a:rPr>
              <a:t>يتبع </a:t>
            </a:r>
            <a:r>
              <a:rPr lang="ar-KW" sz="1800" u="sng" dirty="0">
                <a:solidFill>
                  <a:schemeClr val="tx2"/>
                </a:solidFill>
                <a:latin typeface="Calibri" pitchFamily="34" charset="0"/>
                <a:cs typeface="mohammad bold art 1" pitchFamily="2" charset="-78"/>
              </a:rPr>
              <a:t>- </a:t>
            </a:r>
            <a:r>
              <a:rPr lang="ar-YE" sz="1800" u="sng" dirty="0">
                <a:solidFill>
                  <a:schemeClr val="tx2"/>
                </a:solidFill>
                <a:latin typeface="Calibri" pitchFamily="34" charset="0"/>
                <a:cs typeface="mohammad bold art 1" pitchFamily="2" charset="-78"/>
              </a:rPr>
              <a:t>إدراج أسهم شركات غير الكويتية في السوق الرئيسي</a:t>
            </a:r>
            <a:endParaRPr lang="ar-KW" sz="1800" u="sng" dirty="0">
              <a:solidFill>
                <a:schemeClr val="tx2"/>
              </a:solidFill>
              <a:latin typeface="Calibri" pitchFamily="34" charset="0"/>
              <a:cs typeface="mohammad bold art 1" pitchFamily="2" charset="-78"/>
            </a:endParaRPr>
          </a:p>
          <a:p>
            <a:pPr marL="0" indent="0" algn="just" rtl="1" fontAlgn="base">
              <a:spcBef>
                <a:spcPct val="0"/>
              </a:spcBef>
              <a:spcAft>
                <a:spcPts val="600"/>
              </a:spcAft>
              <a:buNone/>
            </a:pPr>
            <a:endParaRPr lang="ar-KW" sz="1600" dirty="0" smtClean="0">
              <a:solidFill>
                <a:schemeClr val="tx2"/>
              </a:solidFill>
              <a:latin typeface="Calibri" pitchFamily="34" charset="0"/>
              <a:cs typeface="mohammad bold art 1" pitchFamily="2" charset="-78"/>
            </a:endParaRPr>
          </a:p>
          <a:p>
            <a:pPr marL="0" indent="0" algn="just" rtl="1" fontAlgn="base">
              <a:spcBef>
                <a:spcPct val="0"/>
              </a:spcBef>
              <a:spcAft>
                <a:spcPts val="600"/>
              </a:spcAft>
              <a:buNone/>
            </a:pPr>
            <a:endParaRPr lang="ar-KW" sz="1600" dirty="0" smtClean="0">
              <a:solidFill>
                <a:schemeClr val="tx2"/>
              </a:solidFill>
              <a:latin typeface="Calibri" pitchFamily="34" charset="0"/>
              <a:cs typeface="mohammad bold art 1" pitchFamily="2" charset="-78"/>
            </a:endParaRPr>
          </a:p>
          <a:p>
            <a:pPr algn="just" rtl="1" fontAlgn="base">
              <a:lnSpc>
                <a:spcPct val="150000"/>
              </a:lnSpc>
              <a:spcBef>
                <a:spcPct val="0"/>
              </a:spcBef>
              <a:spcAft>
                <a:spcPts val="600"/>
              </a:spcAft>
              <a:buFont typeface="Wingdings" panose="05000000000000000000" pitchFamily="2" charset="2"/>
              <a:buChar char="§"/>
            </a:pPr>
            <a:r>
              <a:rPr lang="ar-KW" sz="1600" dirty="0" smtClean="0">
                <a:solidFill>
                  <a:schemeClr val="tx2"/>
                </a:solidFill>
                <a:latin typeface="Calibri" pitchFamily="34" charset="0"/>
                <a:cs typeface="mohammad bold art 1" pitchFamily="2" charset="-78"/>
              </a:rPr>
              <a:t>تحدد </a:t>
            </a:r>
            <a:r>
              <a:rPr lang="ar-KW" sz="1600" dirty="0">
                <a:solidFill>
                  <a:schemeClr val="tx2"/>
                </a:solidFill>
                <a:latin typeface="Calibri" pitchFamily="34" charset="0"/>
                <a:cs typeface="mohammad bold art 1" pitchFamily="2" charset="-78"/>
              </a:rPr>
              <a:t>الشركة غير الكويتية طالبة الإدراج من وقت إلى آخر الحد الأقصى والحد الأدنى من أسهم رأس المال التي ترغب في تداولها من خلال البورصة على ألا يزيد الحد الأقصى عن نسبة 40 % من اجمالي الأسهم المصدرة عنها وألا يقل الحد الأدنى عن 10 % من اجمالي الأسهم المصدرة، ويجب أن تلتزم الشركة بالحدود القصوى والدنيا المذكورة في هذه المادة.</a:t>
            </a:r>
          </a:p>
          <a:p>
            <a:pPr marL="0" indent="0" algn="just" rtl="1" fontAlgn="base">
              <a:spcBef>
                <a:spcPct val="0"/>
              </a:spcBef>
              <a:spcAft>
                <a:spcPts val="600"/>
              </a:spcAft>
              <a:buNone/>
            </a:pPr>
            <a:endParaRPr lang="ar-KW" sz="1600" dirty="0">
              <a:solidFill>
                <a:schemeClr val="tx2"/>
              </a:solidFill>
              <a:latin typeface="Calibri" pitchFamily="34" charset="0"/>
              <a:cs typeface="mohammad bold art 1" pitchFamily="2" charset="-78"/>
            </a:endParaRPr>
          </a:p>
          <a:p>
            <a:pPr marL="0" indent="0" algn="r" rtl="1" fontAlgn="base">
              <a:spcBef>
                <a:spcPct val="0"/>
              </a:spcBef>
              <a:spcAft>
                <a:spcPts val="600"/>
              </a:spcAft>
              <a:buNone/>
            </a:pPr>
            <a:endParaRPr lang="ar-KW" sz="1500" b="1" dirty="0">
              <a:solidFill>
                <a:schemeClr val="tx2"/>
              </a:solidFill>
              <a:latin typeface="Calibri" pitchFamily="34" charset="0"/>
              <a:cs typeface="mohammad bold art 1" pitchFamily="2" charset="-78"/>
            </a:endParaRPr>
          </a:p>
        </p:txBody>
      </p:sp>
      <p:sp>
        <p:nvSpPr>
          <p:cNvPr id="4" name="Slide Number Placeholder 3"/>
          <p:cNvSpPr>
            <a:spLocks noGrp="1"/>
          </p:cNvSpPr>
          <p:nvPr>
            <p:ph type="sldNum" sz="quarter" idx="12"/>
          </p:nvPr>
        </p:nvSpPr>
        <p:spPr/>
        <p:txBody>
          <a:bodyPr/>
          <a:lstStyle/>
          <a:p>
            <a:fld id="{2E51A151-84BD-4E71-B744-C440629F458B}" type="slidenum">
              <a:rPr lang="en-US" smtClean="0"/>
              <a:pPr/>
              <a:t>33</a:t>
            </a:fld>
            <a:endParaRPr lang="en-US" dirty="0"/>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10521" y="354360"/>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057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5087890"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
        <p:nvSpPr>
          <p:cNvPr id="8" name="Title 1"/>
          <p:cNvSpPr txBox="1">
            <a:spLocks/>
          </p:cNvSpPr>
          <p:nvPr/>
        </p:nvSpPr>
        <p:spPr>
          <a:xfrm>
            <a:off x="4333877" y="208134"/>
            <a:ext cx="5876925" cy="114300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just" rtl="1" fontAlgn="base">
              <a:lnSpc>
                <a:spcPct val="100000"/>
              </a:lnSpc>
              <a:spcAft>
                <a:spcPts val="600"/>
              </a:spcAft>
            </a:pPr>
            <a:r>
              <a:rPr lang="ar-YE" sz="3200" b="1" dirty="0">
                <a:solidFill>
                  <a:schemeClr val="tx2"/>
                </a:solidFill>
                <a:latin typeface="Calibri" pitchFamily="34" charset="0"/>
                <a:cs typeface="mohammad bold art 1" pitchFamily="2" charset="-78"/>
              </a:rPr>
              <a:t>إدراج</a:t>
            </a:r>
            <a:r>
              <a:rPr lang="ar-KW" sz="3200" b="1" dirty="0">
                <a:solidFill>
                  <a:schemeClr val="tx2"/>
                </a:solidFill>
                <a:latin typeface="Calibri" pitchFamily="34" charset="0"/>
                <a:cs typeface="mohammad bold art 1" pitchFamily="2" charset="-78"/>
              </a:rPr>
              <a:t> أسهم شركات مساهمة</a:t>
            </a:r>
          </a:p>
        </p:txBody>
      </p:sp>
    </p:spTree>
    <p:extLst>
      <p:ext uri="{BB962C8B-B14F-4D97-AF65-F5344CB8AC3E}">
        <p14:creationId xmlns:p14="http://schemas.microsoft.com/office/powerpoint/2010/main" val="1085635032"/>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953491" y="1402492"/>
            <a:ext cx="8104909" cy="4525963"/>
          </a:xfrm>
        </p:spPr>
        <p:txBody>
          <a:bodyPr>
            <a:noAutofit/>
          </a:bodyPr>
          <a:lstStyle/>
          <a:p>
            <a:pPr marL="0" indent="0" algn="r" rtl="1" fontAlgn="base">
              <a:spcBef>
                <a:spcPct val="0"/>
              </a:spcBef>
              <a:spcAft>
                <a:spcPts val="600"/>
              </a:spcAft>
              <a:buNone/>
            </a:pPr>
            <a:r>
              <a:rPr lang="ar-KW" sz="1800" u="sng" dirty="0">
                <a:solidFill>
                  <a:schemeClr val="tx2"/>
                </a:solidFill>
                <a:latin typeface="Calibri" pitchFamily="34" charset="0"/>
                <a:cs typeface="mohammad bold art 1" pitchFamily="2" charset="-78"/>
              </a:rPr>
              <a:t>يتبع - </a:t>
            </a:r>
            <a:r>
              <a:rPr lang="ar-YE" sz="1800" u="sng" dirty="0">
                <a:solidFill>
                  <a:schemeClr val="tx2"/>
                </a:solidFill>
                <a:latin typeface="Calibri" pitchFamily="34" charset="0"/>
                <a:cs typeface="mohammad bold art 1" pitchFamily="2" charset="-78"/>
              </a:rPr>
              <a:t>إدراج أسهم شركات غير الكويتية في السوق الرئيسي</a:t>
            </a:r>
            <a:endParaRPr lang="ar-KW" sz="1800" u="sng" dirty="0">
              <a:solidFill>
                <a:schemeClr val="tx2"/>
              </a:solidFill>
              <a:latin typeface="Calibri" pitchFamily="34" charset="0"/>
              <a:cs typeface="mohammad bold art 1" pitchFamily="2" charset="-78"/>
            </a:endParaRPr>
          </a:p>
          <a:p>
            <a:pPr marL="0" indent="0" algn="r" rtl="1" fontAlgn="base">
              <a:lnSpc>
                <a:spcPct val="50000"/>
              </a:lnSpc>
              <a:spcBef>
                <a:spcPct val="0"/>
              </a:spcBef>
              <a:spcAft>
                <a:spcPts val="600"/>
              </a:spcAft>
              <a:buNone/>
            </a:pPr>
            <a:r>
              <a:rPr lang="ar-KW" sz="1500" b="1" dirty="0" smtClean="0">
                <a:solidFill>
                  <a:schemeClr val="tx2"/>
                </a:solidFill>
                <a:latin typeface="Calibri" pitchFamily="34" charset="0"/>
                <a:cs typeface="mohammad bold art 1" pitchFamily="2" charset="-78"/>
              </a:rPr>
              <a:t> </a:t>
            </a:r>
          </a:p>
          <a:p>
            <a:pPr algn="r" rtl="1" fontAlgn="base">
              <a:spcBef>
                <a:spcPct val="0"/>
              </a:spcBef>
              <a:spcAft>
                <a:spcPts val="600"/>
              </a:spcAft>
              <a:buFont typeface="Wingdings" panose="05000000000000000000" pitchFamily="2" charset="2"/>
              <a:buChar char="§"/>
            </a:pPr>
            <a:r>
              <a:rPr lang="ar-KW" sz="1500" b="1" dirty="0" smtClean="0">
                <a:solidFill>
                  <a:schemeClr val="tx2"/>
                </a:solidFill>
                <a:latin typeface="Calibri" pitchFamily="34" charset="0"/>
                <a:cs typeface="mohammad bold art 1" pitchFamily="2" charset="-78"/>
              </a:rPr>
              <a:t>يجب </a:t>
            </a:r>
            <a:r>
              <a:rPr lang="ar-KW" sz="1500" b="1" dirty="0">
                <a:solidFill>
                  <a:schemeClr val="tx2"/>
                </a:solidFill>
                <a:latin typeface="Calibri" pitchFamily="34" charset="0"/>
                <a:cs typeface="mohammad bold art 1" pitchFamily="2" charset="-78"/>
              </a:rPr>
              <a:t>أن يقدم طلب الإدراج على النموذج المعد لذلك مشفوعاً بالمستندات التالية:</a:t>
            </a:r>
          </a:p>
          <a:p>
            <a:pPr marL="342900" indent="-342900" algn="r" rtl="1" fontAlgn="base">
              <a:spcBef>
                <a:spcPct val="0"/>
              </a:spcBef>
              <a:spcAft>
                <a:spcPts val="600"/>
              </a:spcAft>
              <a:buAutoNum type="arabicPeriod"/>
            </a:pPr>
            <a:r>
              <a:rPr lang="ar-KW" sz="1500" dirty="0" smtClean="0">
                <a:solidFill>
                  <a:schemeClr val="tx2"/>
                </a:solidFill>
                <a:latin typeface="Calibri" pitchFamily="34" charset="0"/>
                <a:cs typeface="mohammad bold art 1" pitchFamily="2" charset="-78"/>
              </a:rPr>
              <a:t>كتاب </a:t>
            </a:r>
            <a:r>
              <a:rPr lang="ar-KW" sz="1500" dirty="0">
                <a:solidFill>
                  <a:schemeClr val="tx2"/>
                </a:solidFill>
                <a:latin typeface="Calibri" pitchFamily="34" charset="0"/>
                <a:cs typeface="mohammad bold art 1" pitchFamily="2" charset="-78"/>
              </a:rPr>
              <a:t>تفويض من الشركة إلى مستشار الإدراج لمتابعة إدراج أسهم الشركة في البورصة</a:t>
            </a:r>
            <a:r>
              <a:rPr lang="ar-KW" sz="1500" dirty="0" smtClean="0">
                <a:solidFill>
                  <a:schemeClr val="tx2"/>
                </a:solidFill>
                <a:latin typeface="Calibri" pitchFamily="34" charset="0"/>
                <a:cs typeface="mohammad bold art 1" pitchFamily="2" charset="-78"/>
              </a:rPr>
              <a:t>.</a:t>
            </a:r>
          </a:p>
          <a:p>
            <a:pPr marL="0" indent="0" algn="r" rtl="1" fontAlgn="base">
              <a:lnSpc>
                <a:spcPct val="50000"/>
              </a:lnSpc>
              <a:spcBef>
                <a:spcPct val="0"/>
              </a:spcBef>
              <a:spcAft>
                <a:spcPts val="600"/>
              </a:spcAft>
              <a:buNone/>
            </a:pPr>
            <a:endParaRPr lang="ar-KW" sz="1500" dirty="0">
              <a:solidFill>
                <a:schemeClr val="tx2"/>
              </a:solidFill>
              <a:latin typeface="Calibri" pitchFamily="34" charset="0"/>
              <a:cs typeface="mohammad bold art 1" pitchFamily="2" charset="-78"/>
            </a:endParaRPr>
          </a:p>
          <a:p>
            <a:pPr marL="0" indent="0" algn="r" rtl="1" fontAlgn="base">
              <a:spcBef>
                <a:spcPct val="0"/>
              </a:spcBef>
              <a:spcAft>
                <a:spcPts val="600"/>
              </a:spcAft>
              <a:buNone/>
            </a:pPr>
            <a:r>
              <a:rPr lang="ar-KW" sz="1500" dirty="0" smtClean="0">
                <a:solidFill>
                  <a:schemeClr val="tx2"/>
                </a:solidFill>
                <a:latin typeface="Calibri" pitchFamily="34" charset="0"/>
                <a:cs typeface="mohammad bold art 1" pitchFamily="2" charset="-78"/>
              </a:rPr>
              <a:t>2. نسخة </a:t>
            </a:r>
            <a:r>
              <a:rPr lang="ar-KW" sz="1500" dirty="0">
                <a:solidFill>
                  <a:schemeClr val="tx2"/>
                </a:solidFill>
                <a:latin typeface="Calibri" pitchFamily="34" charset="0"/>
                <a:cs typeface="mohammad bold art 1" pitchFamily="2" charset="-78"/>
              </a:rPr>
              <a:t>من عقد الشركة مصدق من البلد الذي تأسست فيه الشركة مع أي تعديلات طرأت عليه وصورة من رخصة الشركة وشهادة التسجيل، إن وجدت</a:t>
            </a:r>
            <a:r>
              <a:rPr lang="ar-KW" sz="1500" dirty="0" smtClean="0">
                <a:solidFill>
                  <a:schemeClr val="tx2"/>
                </a:solidFill>
                <a:latin typeface="Calibri" pitchFamily="34" charset="0"/>
                <a:cs typeface="mohammad bold art 1" pitchFamily="2" charset="-78"/>
              </a:rPr>
              <a:t>.</a:t>
            </a:r>
          </a:p>
          <a:p>
            <a:pPr marL="0" indent="0" algn="r" rtl="1" fontAlgn="base">
              <a:lnSpc>
                <a:spcPct val="50000"/>
              </a:lnSpc>
              <a:spcBef>
                <a:spcPct val="0"/>
              </a:spcBef>
              <a:spcAft>
                <a:spcPts val="600"/>
              </a:spcAft>
              <a:buNone/>
            </a:pPr>
            <a:endParaRPr lang="ar-KW" sz="1500" dirty="0">
              <a:solidFill>
                <a:schemeClr val="tx2"/>
              </a:solidFill>
              <a:latin typeface="Calibri" pitchFamily="34" charset="0"/>
              <a:cs typeface="mohammad bold art 1" pitchFamily="2" charset="-78"/>
            </a:endParaRPr>
          </a:p>
          <a:p>
            <a:pPr marL="0" indent="0" algn="r" rtl="1" fontAlgn="base">
              <a:spcBef>
                <a:spcPct val="0"/>
              </a:spcBef>
              <a:spcAft>
                <a:spcPts val="600"/>
              </a:spcAft>
              <a:buNone/>
            </a:pPr>
            <a:r>
              <a:rPr lang="ar-KW" sz="1500" dirty="0" smtClean="0">
                <a:solidFill>
                  <a:schemeClr val="tx2"/>
                </a:solidFill>
                <a:latin typeface="Calibri" pitchFamily="34" charset="0"/>
                <a:cs typeface="mohammad bold art 1" pitchFamily="2" charset="-78"/>
              </a:rPr>
              <a:t>3. بيان يوضح المعلومات الأساسية عن الشركة:</a:t>
            </a:r>
          </a:p>
          <a:p>
            <a:pPr marL="365760" indent="-457200" algn="r" rtl="1" fontAlgn="base">
              <a:spcBef>
                <a:spcPct val="0"/>
              </a:spcBef>
              <a:spcAft>
                <a:spcPts val="600"/>
              </a:spcAft>
              <a:buNone/>
            </a:pPr>
            <a:r>
              <a:rPr lang="ar-KW" sz="1500" dirty="0" smtClean="0">
                <a:solidFill>
                  <a:schemeClr val="tx2"/>
                </a:solidFill>
                <a:latin typeface="Calibri" pitchFamily="34" charset="0"/>
                <a:cs typeface="mohammad bold art 1" pitchFamily="2" charset="-78"/>
              </a:rPr>
              <a:t>	</a:t>
            </a:r>
            <a:r>
              <a:rPr lang="ar-KW" sz="1400" dirty="0" smtClean="0">
                <a:solidFill>
                  <a:schemeClr val="tx2"/>
                </a:solidFill>
                <a:latin typeface="Calibri" pitchFamily="34" charset="0"/>
                <a:cs typeface="mohammad bold art 1" pitchFamily="2" charset="-78"/>
              </a:rPr>
              <a:t>أ. اسم الشركة الأجنبية.</a:t>
            </a:r>
          </a:p>
          <a:p>
            <a:pPr marL="365760" indent="-457200" algn="r" rtl="1" fontAlgn="base">
              <a:spcBef>
                <a:spcPct val="0"/>
              </a:spcBef>
              <a:spcAft>
                <a:spcPts val="600"/>
              </a:spcAft>
              <a:buNone/>
            </a:pPr>
            <a:r>
              <a:rPr lang="ar-KW" sz="1400" dirty="0">
                <a:solidFill>
                  <a:schemeClr val="tx2"/>
                </a:solidFill>
                <a:latin typeface="Calibri" pitchFamily="34" charset="0"/>
                <a:cs typeface="mohammad bold art 1" pitchFamily="2" charset="-78"/>
              </a:rPr>
              <a:t>	</a:t>
            </a:r>
            <a:r>
              <a:rPr lang="ar-KW" sz="1400" dirty="0" smtClean="0">
                <a:solidFill>
                  <a:schemeClr val="tx2"/>
                </a:solidFill>
                <a:latin typeface="Calibri" pitchFamily="34" charset="0"/>
                <a:cs typeface="mohammad bold art 1" pitchFamily="2" charset="-78"/>
              </a:rPr>
              <a:t>ب. شكل الشركة.</a:t>
            </a:r>
          </a:p>
          <a:p>
            <a:pPr marL="365760" indent="-457200" algn="r" rtl="1" fontAlgn="base">
              <a:spcBef>
                <a:spcPct val="0"/>
              </a:spcBef>
              <a:spcAft>
                <a:spcPts val="600"/>
              </a:spcAft>
              <a:buNone/>
            </a:pPr>
            <a:r>
              <a:rPr lang="ar-KW" sz="1400" dirty="0">
                <a:solidFill>
                  <a:schemeClr val="tx2"/>
                </a:solidFill>
                <a:latin typeface="Calibri" pitchFamily="34" charset="0"/>
                <a:cs typeface="mohammad bold art 1" pitchFamily="2" charset="-78"/>
              </a:rPr>
              <a:t>	</a:t>
            </a:r>
            <a:r>
              <a:rPr lang="ar-KW" sz="1400" dirty="0" smtClean="0">
                <a:solidFill>
                  <a:schemeClr val="tx2"/>
                </a:solidFill>
                <a:latin typeface="Calibri" pitchFamily="34" charset="0"/>
                <a:cs typeface="mohammad bold art 1" pitchFamily="2" charset="-78"/>
              </a:rPr>
              <a:t>ج. مقدار رأس المال.</a:t>
            </a:r>
          </a:p>
          <a:p>
            <a:pPr marL="457200" indent="0" algn="r" rtl="1" fontAlgn="base">
              <a:lnSpc>
                <a:spcPct val="120000"/>
              </a:lnSpc>
              <a:spcBef>
                <a:spcPct val="0"/>
              </a:spcBef>
              <a:spcAft>
                <a:spcPts val="600"/>
              </a:spcAft>
              <a:buNone/>
            </a:pPr>
            <a:r>
              <a:rPr lang="ar-KW" sz="1400" dirty="0" smtClean="0">
                <a:solidFill>
                  <a:schemeClr val="tx2"/>
                </a:solidFill>
                <a:latin typeface="Calibri" pitchFamily="34" charset="0"/>
                <a:cs typeface="mohammad bold art 1" pitchFamily="2" charset="-78"/>
              </a:rPr>
              <a:t>د. </a:t>
            </a:r>
            <a:r>
              <a:rPr lang="ar-KW" sz="1400" dirty="0">
                <a:solidFill>
                  <a:schemeClr val="tx2"/>
                </a:solidFill>
                <a:latin typeface="Calibri" pitchFamily="34" charset="0"/>
                <a:cs typeface="mohammad bold art 1" pitchFamily="2" charset="-78"/>
              </a:rPr>
              <a:t>أغراض الشركة الرئيسية وعلاقتها بأي شركة أخرى سواء كانت قابضة أو تابعة أو زميلة أو حليفة.</a:t>
            </a:r>
          </a:p>
          <a:p>
            <a:pPr marL="457200" indent="0" algn="r" rtl="1" fontAlgn="base">
              <a:lnSpc>
                <a:spcPct val="120000"/>
              </a:lnSpc>
              <a:spcBef>
                <a:spcPct val="0"/>
              </a:spcBef>
              <a:spcAft>
                <a:spcPts val="600"/>
              </a:spcAft>
              <a:buNone/>
            </a:pPr>
            <a:r>
              <a:rPr lang="ar-KW" sz="1400" dirty="0" smtClean="0">
                <a:solidFill>
                  <a:schemeClr val="tx2"/>
                </a:solidFill>
                <a:latin typeface="Calibri" pitchFamily="34" charset="0"/>
                <a:cs typeface="mohammad bold art 1" pitchFamily="2" charset="-78"/>
              </a:rPr>
              <a:t>ه</a:t>
            </a:r>
            <a:r>
              <a:rPr lang="ar-KW" sz="1400" dirty="0">
                <a:solidFill>
                  <a:schemeClr val="tx2"/>
                </a:solidFill>
                <a:latin typeface="Calibri" pitchFamily="34" charset="0"/>
                <a:cs typeface="mohammad bold art 1" pitchFamily="2" charset="-78"/>
              </a:rPr>
              <a:t>. مدة الشركة.</a:t>
            </a:r>
          </a:p>
          <a:p>
            <a:pPr marL="457200" indent="0" algn="r" rtl="1" fontAlgn="base">
              <a:lnSpc>
                <a:spcPct val="120000"/>
              </a:lnSpc>
              <a:spcBef>
                <a:spcPct val="0"/>
              </a:spcBef>
              <a:spcAft>
                <a:spcPts val="600"/>
              </a:spcAft>
              <a:buNone/>
            </a:pPr>
            <a:r>
              <a:rPr lang="ar-KW" sz="1400" dirty="0" smtClean="0">
                <a:solidFill>
                  <a:schemeClr val="tx2"/>
                </a:solidFill>
                <a:latin typeface="Calibri" pitchFamily="34" charset="0"/>
                <a:cs typeface="mohammad bold art 1" pitchFamily="2" charset="-78"/>
              </a:rPr>
              <a:t>و</a:t>
            </a:r>
            <a:r>
              <a:rPr lang="ar-KW" sz="1400" dirty="0">
                <a:solidFill>
                  <a:schemeClr val="tx2"/>
                </a:solidFill>
                <a:latin typeface="Calibri" pitchFamily="34" charset="0"/>
                <a:cs typeface="mohammad bold art 1" pitchFamily="2" charset="-78"/>
              </a:rPr>
              <a:t>. قائمة بأسماء أعضاء مجلس الادارة.</a:t>
            </a:r>
          </a:p>
          <a:p>
            <a:pPr marL="457200" indent="0" algn="r" rtl="1" fontAlgn="base">
              <a:lnSpc>
                <a:spcPct val="120000"/>
              </a:lnSpc>
              <a:spcBef>
                <a:spcPct val="0"/>
              </a:spcBef>
              <a:spcAft>
                <a:spcPts val="600"/>
              </a:spcAft>
              <a:buNone/>
            </a:pPr>
            <a:r>
              <a:rPr lang="ar-KW" sz="1400" dirty="0" smtClean="0">
                <a:solidFill>
                  <a:schemeClr val="tx2"/>
                </a:solidFill>
                <a:latin typeface="Calibri" pitchFamily="34" charset="0"/>
                <a:cs typeface="mohammad bold art 1" pitchFamily="2" charset="-78"/>
              </a:rPr>
              <a:t>ز</a:t>
            </a:r>
            <a:r>
              <a:rPr lang="ar-KW" sz="1400" dirty="0">
                <a:solidFill>
                  <a:schemeClr val="tx2"/>
                </a:solidFill>
                <a:latin typeface="Calibri" pitchFamily="34" charset="0"/>
                <a:cs typeface="mohammad bold art 1" pitchFamily="2" charset="-78"/>
              </a:rPr>
              <a:t>. قائمة بأسماء المخولين بالتوقيع عن الشركة ونماذج التوقيع</a:t>
            </a:r>
            <a:r>
              <a:rPr lang="ar-KW" sz="1400" dirty="0" smtClean="0">
                <a:solidFill>
                  <a:schemeClr val="tx2"/>
                </a:solidFill>
                <a:latin typeface="Calibri" pitchFamily="34" charset="0"/>
                <a:cs typeface="mohammad bold art 1" pitchFamily="2" charset="-78"/>
              </a:rPr>
              <a:t>.</a:t>
            </a:r>
          </a:p>
          <a:p>
            <a:pPr marL="457200" indent="0" algn="r" rtl="1" fontAlgn="base">
              <a:lnSpc>
                <a:spcPct val="120000"/>
              </a:lnSpc>
              <a:spcBef>
                <a:spcPct val="0"/>
              </a:spcBef>
              <a:spcAft>
                <a:spcPts val="600"/>
              </a:spcAft>
              <a:buNone/>
            </a:pPr>
            <a:r>
              <a:rPr lang="ar-KW" sz="1400" dirty="0">
                <a:solidFill>
                  <a:schemeClr val="tx2"/>
                </a:solidFill>
                <a:latin typeface="Calibri" pitchFamily="34" charset="0"/>
                <a:cs typeface="mohammad bold art 1" pitchFamily="2" charset="-78"/>
              </a:rPr>
              <a:t>ح. البلد الذي تأسست فيه الشركة ومركز إدارتها الرئيسي.</a:t>
            </a:r>
          </a:p>
          <a:p>
            <a:pPr marL="457200" indent="0" algn="r" rtl="1" fontAlgn="base">
              <a:lnSpc>
                <a:spcPct val="120000"/>
              </a:lnSpc>
              <a:spcBef>
                <a:spcPct val="0"/>
              </a:spcBef>
              <a:spcAft>
                <a:spcPts val="600"/>
              </a:spcAft>
              <a:buNone/>
            </a:pPr>
            <a:endParaRPr lang="ar-KW" sz="1400" dirty="0">
              <a:solidFill>
                <a:schemeClr val="tx2"/>
              </a:solidFill>
              <a:latin typeface="Calibri" pitchFamily="34" charset="0"/>
              <a:cs typeface="mohammad bold art 1" pitchFamily="2" charset="-78"/>
            </a:endParaRPr>
          </a:p>
        </p:txBody>
      </p:sp>
      <p:sp>
        <p:nvSpPr>
          <p:cNvPr id="4" name="Slide Number Placeholder 3"/>
          <p:cNvSpPr>
            <a:spLocks noGrp="1"/>
          </p:cNvSpPr>
          <p:nvPr>
            <p:ph type="sldNum" sz="quarter" idx="12"/>
          </p:nvPr>
        </p:nvSpPr>
        <p:spPr/>
        <p:txBody>
          <a:bodyPr/>
          <a:lstStyle/>
          <a:p>
            <a:fld id="{2E51A151-84BD-4E71-B744-C440629F458B}" type="slidenum">
              <a:rPr lang="en-US" smtClean="0"/>
              <a:pPr/>
              <a:t>34</a:t>
            </a:fld>
            <a:endParaRPr lang="en-US" dirty="0"/>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10521" y="354360"/>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057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5087890"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
        <p:nvSpPr>
          <p:cNvPr id="8" name="Title 1"/>
          <p:cNvSpPr txBox="1">
            <a:spLocks/>
          </p:cNvSpPr>
          <p:nvPr/>
        </p:nvSpPr>
        <p:spPr>
          <a:xfrm>
            <a:off x="4333877" y="208134"/>
            <a:ext cx="5876925" cy="114300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just" rtl="1" fontAlgn="base">
              <a:lnSpc>
                <a:spcPct val="100000"/>
              </a:lnSpc>
              <a:spcAft>
                <a:spcPts val="600"/>
              </a:spcAft>
            </a:pPr>
            <a:r>
              <a:rPr lang="ar-YE" sz="3200" b="1" dirty="0">
                <a:solidFill>
                  <a:schemeClr val="tx2"/>
                </a:solidFill>
                <a:latin typeface="Calibri" pitchFamily="34" charset="0"/>
                <a:cs typeface="mohammad bold art 1" pitchFamily="2" charset="-78"/>
              </a:rPr>
              <a:t>إدراج</a:t>
            </a:r>
            <a:r>
              <a:rPr lang="ar-KW" sz="3200" b="1" dirty="0">
                <a:solidFill>
                  <a:schemeClr val="tx2"/>
                </a:solidFill>
                <a:latin typeface="Calibri" pitchFamily="34" charset="0"/>
                <a:cs typeface="mohammad bold art 1" pitchFamily="2" charset="-78"/>
              </a:rPr>
              <a:t> أسهم شركات مساهمة</a:t>
            </a:r>
          </a:p>
        </p:txBody>
      </p:sp>
    </p:spTree>
    <p:extLst>
      <p:ext uri="{BB962C8B-B14F-4D97-AF65-F5344CB8AC3E}">
        <p14:creationId xmlns:p14="http://schemas.microsoft.com/office/powerpoint/2010/main" val="457470701"/>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057400" y="1352614"/>
            <a:ext cx="8001000" cy="4525963"/>
          </a:xfrm>
        </p:spPr>
        <p:txBody>
          <a:bodyPr>
            <a:noAutofit/>
          </a:bodyPr>
          <a:lstStyle/>
          <a:p>
            <a:pPr marL="0" indent="0" algn="r" rtl="1" fontAlgn="base">
              <a:lnSpc>
                <a:spcPct val="120000"/>
              </a:lnSpc>
              <a:spcBef>
                <a:spcPct val="0"/>
              </a:spcBef>
              <a:buNone/>
            </a:pPr>
            <a:r>
              <a:rPr lang="ar-KW" sz="1800" u="sng" dirty="0">
                <a:solidFill>
                  <a:schemeClr val="tx2"/>
                </a:solidFill>
                <a:latin typeface="Calibri" pitchFamily="34" charset="0"/>
                <a:cs typeface="mohammad bold art 1" pitchFamily="2" charset="-78"/>
              </a:rPr>
              <a:t>يتبع - </a:t>
            </a:r>
            <a:r>
              <a:rPr lang="ar-YE" sz="1800" u="sng" dirty="0">
                <a:solidFill>
                  <a:schemeClr val="tx2"/>
                </a:solidFill>
                <a:latin typeface="Calibri" pitchFamily="34" charset="0"/>
                <a:cs typeface="mohammad bold art 1" pitchFamily="2" charset="-78"/>
              </a:rPr>
              <a:t>إدراج أسهم شركات غير الكويتية في السوق الرئيسي</a:t>
            </a:r>
            <a:endParaRPr lang="ar-KW" sz="1800" u="sng" dirty="0">
              <a:solidFill>
                <a:schemeClr val="tx2"/>
              </a:solidFill>
              <a:latin typeface="Calibri" pitchFamily="34" charset="0"/>
              <a:cs typeface="mohammad bold art 1" pitchFamily="2" charset="-78"/>
            </a:endParaRPr>
          </a:p>
          <a:p>
            <a:pPr marL="0" indent="0" algn="r" rtl="1" fontAlgn="base">
              <a:lnSpc>
                <a:spcPct val="50000"/>
              </a:lnSpc>
              <a:spcBef>
                <a:spcPct val="0"/>
              </a:spcBef>
              <a:buNone/>
            </a:pPr>
            <a:endParaRPr lang="ar-KW" sz="1500" dirty="0" smtClean="0">
              <a:solidFill>
                <a:schemeClr val="tx2"/>
              </a:solidFill>
              <a:latin typeface="Calibri" pitchFamily="34" charset="0"/>
              <a:cs typeface="mohammad bold art 1" pitchFamily="2" charset="-78"/>
            </a:endParaRPr>
          </a:p>
          <a:p>
            <a:pPr marL="0" indent="0" algn="r" rtl="1" fontAlgn="base">
              <a:lnSpc>
                <a:spcPct val="100000"/>
              </a:lnSpc>
              <a:spcBef>
                <a:spcPct val="0"/>
              </a:spcBef>
              <a:buNone/>
            </a:pPr>
            <a:r>
              <a:rPr lang="ar-KW" sz="1500" dirty="0" smtClean="0">
                <a:solidFill>
                  <a:schemeClr val="tx2"/>
                </a:solidFill>
                <a:latin typeface="Calibri" pitchFamily="34" charset="0"/>
                <a:cs typeface="mohammad bold art 1" pitchFamily="2" charset="-78"/>
              </a:rPr>
              <a:t>3. يتبع - بيان </a:t>
            </a:r>
            <a:r>
              <a:rPr lang="ar-KW" sz="1500" dirty="0">
                <a:solidFill>
                  <a:schemeClr val="tx2"/>
                </a:solidFill>
                <a:latin typeface="Calibri" pitchFamily="34" charset="0"/>
                <a:cs typeface="mohammad bold art 1" pitchFamily="2" charset="-78"/>
              </a:rPr>
              <a:t>يوضح المعلومات الأساسية عن الشركة:</a:t>
            </a:r>
          </a:p>
          <a:p>
            <a:pPr marL="0" indent="0" algn="r" rtl="1" fontAlgn="base">
              <a:lnSpc>
                <a:spcPct val="20000"/>
              </a:lnSpc>
              <a:spcBef>
                <a:spcPct val="0"/>
              </a:spcBef>
              <a:buNone/>
            </a:pPr>
            <a:endParaRPr lang="ar-KW" sz="1500" dirty="0" smtClean="0">
              <a:solidFill>
                <a:schemeClr val="tx2"/>
              </a:solidFill>
              <a:latin typeface="Calibri" pitchFamily="34" charset="0"/>
              <a:cs typeface="mohammad bold art 1" pitchFamily="2" charset="-78"/>
            </a:endParaRPr>
          </a:p>
          <a:p>
            <a:pPr marL="457200" indent="0" algn="r" rtl="1" fontAlgn="base">
              <a:lnSpc>
                <a:spcPct val="100000"/>
              </a:lnSpc>
              <a:spcBef>
                <a:spcPct val="0"/>
              </a:spcBef>
              <a:spcAft>
                <a:spcPts val="600"/>
              </a:spcAft>
              <a:buNone/>
            </a:pPr>
            <a:r>
              <a:rPr lang="ar-KW" sz="1400" dirty="0" smtClean="0">
                <a:solidFill>
                  <a:schemeClr val="tx2"/>
                </a:solidFill>
                <a:latin typeface="Calibri" pitchFamily="34" charset="0"/>
                <a:cs typeface="mohammad bold art 1" pitchFamily="2" charset="-78"/>
              </a:rPr>
              <a:t>ط</a:t>
            </a:r>
            <a:r>
              <a:rPr lang="ar-KW" sz="1400" dirty="0">
                <a:solidFill>
                  <a:schemeClr val="tx2"/>
                </a:solidFill>
                <a:latin typeface="Calibri" pitchFamily="34" charset="0"/>
                <a:cs typeface="mohammad bold art 1" pitchFamily="2" charset="-78"/>
              </a:rPr>
              <a:t>. القيمة الاسمية للسهم والعملة المصدرة بها الأسهم.</a:t>
            </a:r>
          </a:p>
          <a:p>
            <a:pPr marL="457200" indent="0" algn="r" rtl="1" fontAlgn="base">
              <a:lnSpc>
                <a:spcPct val="100000"/>
              </a:lnSpc>
              <a:spcBef>
                <a:spcPct val="0"/>
              </a:spcBef>
              <a:spcAft>
                <a:spcPts val="600"/>
              </a:spcAft>
              <a:buNone/>
            </a:pPr>
            <a:r>
              <a:rPr lang="ar-KW" sz="1400" dirty="0">
                <a:solidFill>
                  <a:schemeClr val="tx2"/>
                </a:solidFill>
                <a:latin typeface="Calibri" pitchFamily="34" charset="0"/>
                <a:cs typeface="mohammad bold art 1" pitchFamily="2" charset="-78"/>
              </a:rPr>
              <a:t>ي. اسم وعنوان مراقب حسابات الشركة ومكتب التدقيق الشرعي الخارجي في حالة الشركات التي تعمل وفق أحكام الشريعة الاسلامية.</a:t>
            </a:r>
          </a:p>
          <a:p>
            <a:pPr marL="457200" indent="0" algn="r" rtl="1" fontAlgn="base">
              <a:lnSpc>
                <a:spcPct val="100000"/>
              </a:lnSpc>
              <a:spcBef>
                <a:spcPct val="0"/>
              </a:spcBef>
              <a:spcAft>
                <a:spcPts val="600"/>
              </a:spcAft>
              <a:buNone/>
            </a:pPr>
            <a:r>
              <a:rPr lang="ar-KW" sz="1400" dirty="0">
                <a:solidFill>
                  <a:schemeClr val="tx2"/>
                </a:solidFill>
                <a:latin typeface="Calibri" pitchFamily="34" charset="0"/>
                <a:cs typeface="mohammad bold art 1" pitchFamily="2" charset="-78"/>
              </a:rPr>
              <a:t>ك. نسخة من سجل مساهمي الشركة المعتمد.</a:t>
            </a:r>
          </a:p>
          <a:p>
            <a:pPr marL="457200" indent="0" algn="r" rtl="1" fontAlgn="base">
              <a:lnSpc>
                <a:spcPct val="100000"/>
              </a:lnSpc>
              <a:spcBef>
                <a:spcPct val="0"/>
              </a:spcBef>
              <a:spcAft>
                <a:spcPts val="600"/>
              </a:spcAft>
              <a:buNone/>
            </a:pPr>
            <a:r>
              <a:rPr lang="ar-KW" sz="1400" dirty="0">
                <a:solidFill>
                  <a:schemeClr val="tx2"/>
                </a:solidFill>
                <a:latin typeface="Calibri" pitchFamily="34" charset="0"/>
                <a:cs typeface="mohammad bold art 1" pitchFamily="2" charset="-78"/>
              </a:rPr>
              <a:t>ل. بيان مدى امكانية استهلاك الأسهم مع بيان شروط ذلك.</a:t>
            </a:r>
          </a:p>
          <a:p>
            <a:pPr marL="0" indent="0" algn="r" rtl="1" fontAlgn="base">
              <a:lnSpc>
                <a:spcPct val="20000"/>
              </a:lnSpc>
              <a:spcBef>
                <a:spcPct val="0"/>
              </a:spcBef>
              <a:spcAft>
                <a:spcPts val="600"/>
              </a:spcAft>
              <a:buNone/>
            </a:pPr>
            <a:endParaRPr lang="ar-KW" sz="1500" b="1" dirty="0">
              <a:solidFill>
                <a:schemeClr val="tx2"/>
              </a:solidFill>
              <a:latin typeface="Calibri" pitchFamily="34" charset="0"/>
              <a:cs typeface="mohammad bold art 1" pitchFamily="2" charset="-78"/>
            </a:endParaRPr>
          </a:p>
          <a:p>
            <a:pPr marL="0" indent="0" algn="r" rtl="1" fontAlgn="base">
              <a:lnSpc>
                <a:spcPct val="100000"/>
              </a:lnSpc>
              <a:spcBef>
                <a:spcPct val="0"/>
              </a:spcBef>
              <a:spcAft>
                <a:spcPts val="600"/>
              </a:spcAft>
              <a:buNone/>
            </a:pPr>
            <a:r>
              <a:rPr lang="ar-KW" sz="1500" dirty="0" smtClean="0">
                <a:solidFill>
                  <a:schemeClr val="tx2"/>
                </a:solidFill>
                <a:latin typeface="Calibri" pitchFamily="34" charset="0"/>
                <a:cs typeface="mohammad bold art 1" pitchFamily="2" charset="-78"/>
              </a:rPr>
              <a:t>4. التقرير </a:t>
            </a:r>
            <a:r>
              <a:rPr lang="ar-KW" sz="1500" dirty="0">
                <a:solidFill>
                  <a:schemeClr val="tx2"/>
                </a:solidFill>
                <a:latin typeface="Calibri" pitchFamily="34" charset="0"/>
                <a:cs typeface="mohammad bold art 1" pitchFamily="2" charset="-78"/>
              </a:rPr>
              <a:t>السنوي للشركة مشتمل على</a:t>
            </a:r>
            <a:r>
              <a:rPr lang="ar-KW" sz="1500" dirty="0" smtClean="0">
                <a:solidFill>
                  <a:schemeClr val="tx2"/>
                </a:solidFill>
                <a:latin typeface="Calibri" pitchFamily="34" charset="0"/>
                <a:cs typeface="mohammad bold art 1" pitchFamily="2" charset="-78"/>
              </a:rPr>
              <a:t>:</a:t>
            </a:r>
            <a:endParaRPr lang="ar-KW" sz="1500" dirty="0">
              <a:solidFill>
                <a:schemeClr val="tx2"/>
              </a:solidFill>
              <a:latin typeface="Calibri" pitchFamily="34" charset="0"/>
              <a:cs typeface="mohammad bold art 1" pitchFamily="2" charset="-78"/>
            </a:endParaRPr>
          </a:p>
          <a:p>
            <a:pPr marL="457200" indent="0" algn="r" rtl="1" fontAlgn="base">
              <a:lnSpc>
                <a:spcPct val="100000"/>
              </a:lnSpc>
              <a:spcBef>
                <a:spcPct val="0"/>
              </a:spcBef>
              <a:spcAft>
                <a:spcPts val="600"/>
              </a:spcAft>
              <a:buNone/>
            </a:pPr>
            <a:r>
              <a:rPr lang="ar-KW" sz="1400" dirty="0" smtClean="0">
                <a:solidFill>
                  <a:schemeClr val="tx2"/>
                </a:solidFill>
                <a:latin typeface="Calibri" pitchFamily="34" charset="0"/>
                <a:cs typeface="mohammad bold art 1" pitchFamily="2" charset="-78"/>
              </a:rPr>
              <a:t>أ. تقرير </a:t>
            </a:r>
            <a:r>
              <a:rPr lang="ar-KW" sz="1400" dirty="0">
                <a:solidFill>
                  <a:schemeClr val="tx2"/>
                </a:solidFill>
                <a:latin typeface="Calibri" pitchFamily="34" charset="0"/>
                <a:cs typeface="mohammad bold art 1" pitchFamily="2" charset="-78"/>
              </a:rPr>
              <a:t>مجلس الادارة عن أداء الشركة لثلاث سنوات سابقة على تاريخ طلب الإدراج.</a:t>
            </a:r>
          </a:p>
          <a:p>
            <a:pPr marL="457200" indent="0" algn="r" rtl="1" fontAlgn="base">
              <a:lnSpc>
                <a:spcPct val="100000"/>
              </a:lnSpc>
              <a:spcBef>
                <a:spcPct val="0"/>
              </a:spcBef>
              <a:spcAft>
                <a:spcPts val="600"/>
              </a:spcAft>
              <a:buNone/>
            </a:pPr>
            <a:r>
              <a:rPr lang="ar-KW" sz="1400" dirty="0" smtClean="0">
                <a:solidFill>
                  <a:schemeClr val="tx2"/>
                </a:solidFill>
                <a:latin typeface="Calibri" pitchFamily="34" charset="0"/>
                <a:cs typeface="mohammad bold art 1" pitchFamily="2" charset="-78"/>
              </a:rPr>
              <a:t>ب. بيانات </a:t>
            </a:r>
            <a:r>
              <a:rPr lang="ar-KW" sz="1400" dirty="0">
                <a:solidFill>
                  <a:schemeClr val="tx2"/>
                </a:solidFill>
                <a:latin typeface="Calibri" pitchFamily="34" charset="0"/>
                <a:cs typeface="mohammad bold art 1" pitchFamily="2" charset="-78"/>
              </a:rPr>
              <a:t>مالية مدققة ومعتمدة من الجمعية العامة للشركة لثلاث سنوات سابقة من تاريخ تقديم طلب </a:t>
            </a:r>
            <a:r>
              <a:rPr lang="ar-KW" sz="1400" dirty="0" smtClean="0">
                <a:solidFill>
                  <a:schemeClr val="tx2"/>
                </a:solidFill>
                <a:latin typeface="Calibri" pitchFamily="34" charset="0"/>
                <a:cs typeface="mohammad bold art 1" pitchFamily="2" charset="-78"/>
              </a:rPr>
              <a:t>الإدراج، وكذلك </a:t>
            </a:r>
            <a:r>
              <a:rPr lang="ar-KW" sz="1400" dirty="0">
                <a:solidFill>
                  <a:schemeClr val="tx2"/>
                </a:solidFill>
                <a:latin typeface="Calibri" pitchFamily="34" charset="0"/>
                <a:cs typeface="mohammad bold art 1" pitchFamily="2" charset="-78"/>
              </a:rPr>
              <a:t>أحدث البيانات المالية المرحلية المدققة إذا انقضت  ثلاثة أشهر من انتهاء السنة المالية للشركة.</a:t>
            </a:r>
          </a:p>
          <a:p>
            <a:pPr marL="0" indent="0" algn="r" rtl="1" fontAlgn="base">
              <a:lnSpc>
                <a:spcPct val="100000"/>
              </a:lnSpc>
              <a:spcBef>
                <a:spcPct val="0"/>
              </a:spcBef>
              <a:spcAft>
                <a:spcPts val="600"/>
              </a:spcAft>
              <a:buNone/>
            </a:pPr>
            <a:r>
              <a:rPr lang="ar-KW" sz="1500" dirty="0" smtClean="0">
                <a:solidFill>
                  <a:schemeClr val="tx2"/>
                </a:solidFill>
                <a:latin typeface="Calibri" pitchFamily="34" charset="0"/>
                <a:cs typeface="mohammad bold art 1" pitchFamily="2" charset="-78"/>
              </a:rPr>
              <a:t>5. وثائق </a:t>
            </a:r>
            <a:r>
              <a:rPr lang="ar-KW" sz="1500" dirty="0">
                <a:solidFill>
                  <a:schemeClr val="tx2"/>
                </a:solidFill>
                <a:latin typeface="Calibri" pitchFamily="34" charset="0"/>
                <a:cs typeface="mohammad bold art 1" pitchFamily="2" charset="-78"/>
              </a:rPr>
              <a:t>عامة للشركة مشتملة على:</a:t>
            </a:r>
          </a:p>
          <a:p>
            <a:pPr marL="457200" indent="0" algn="r" rtl="1" fontAlgn="base">
              <a:lnSpc>
                <a:spcPct val="100000"/>
              </a:lnSpc>
              <a:spcBef>
                <a:spcPct val="0"/>
              </a:spcBef>
              <a:spcAft>
                <a:spcPts val="600"/>
              </a:spcAft>
              <a:buNone/>
            </a:pPr>
            <a:r>
              <a:rPr lang="ar-KW" sz="1500" dirty="0" smtClean="0">
                <a:solidFill>
                  <a:schemeClr val="tx2"/>
                </a:solidFill>
                <a:latin typeface="Calibri" pitchFamily="34" charset="0"/>
                <a:cs typeface="mohammad bold art 1" pitchFamily="2" charset="-78"/>
              </a:rPr>
              <a:t>أ. </a:t>
            </a:r>
            <a:r>
              <a:rPr lang="ar-KW" sz="1400" dirty="0" smtClean="0">
                <a:solidFill>
                  <a:schemeClr val="tx2"/>
                </a:solidFill>
                <a:latin typeface="Calibri" pitchFamily="34" charset="0"/>
                <a:cs typeface="mohammad bold art 1" pitchFamily="2" charset="-78"/>
              </a:rPr>
              <a:t>شهادة </a:t>
            </a:r>
            <a:r>
              <a:rPr lang="ar-KW" sz="1400" dirty="0">
                <a:solidFill>
                  <a:schemeClr val="tx2"/>
                </a:solidFill>
                <a:latin typeface="Calibri" pitchFamily="34" charset="0"/>
                <a:cs typeface="mohammad bold art 1" pitchFamily="2" charset="-78"/>
              </a:rPr>
              <a:t>إدراج أسهم الشركة في بورصة البلد الذي تأسست فيه الشركة أو أي بورصات أخرى.</a:t>
            </a:r>
          </a:p>
          <a:p>
            <a:pPr marL="457200" indent="0" algn="r" rtl="1" fontAlgn="base">
              <a:lnSpc>
                <a:spcPct val="100000"/>
              </a:lnSpc>
              <a:spcBef>
                <a:spcPct val="0"/>
              </a:spcBef>
              <a:spcAft>
                <a:spcPts val="600"/>
              </a:spcAft>
              <a:buNone/>
            </a:pPr>
            <a:r>
              <a:rPr lang="ar-KW" sz="1400" dirty="0" smtClean="0">
                <a:solidFill>
                  <a:schemeClr val="tx2"/>
                </a:solidFill>
                <a:latin typeface="Calibri" pitchFamily="34" charset="0"/>
                <a:cs typeface="mohammad bold art 1" pitchFamily="2" charset="-78"/>
              </a:rPr>
              <a:t>ب. محاضر </a:t>
            </a:r>
            <a:r>
              <a:rPr lang="ar-KW" sz="1400" dirty="0">
                <a:solidFill>
                  <a:schemeClr val="tx2"/>
                </a:solidFill>
                <a:latin typeface="Calibri" pitchFamily="34" charset="0"/>
                <a:cs typeface="mohammad bold art 1" pitchFamily="2" charset="-78"/>
              </a:rPr>
              <a:t>اجتماعات الجمعية العامة للشركة لثلاث سنوات سابقة لتاريخ تقديم طلب الإدراج.</a:t>
            </a:r>
          </a:p>
          <a:p>
            <a:pPr marL="457200" indent="0" algn="r" rtl="1" fontAlgn="base">
              <a:lnSpc>
                <a:spcPct val="100000"/>
              </a:lnSpc>
              <a:spcBef>
                <a:spcPct val="0"/>
              </a:spcBef>
              <a:spcAft>
                <a:spcPts val="600"/>
              </a:spcAft>
              <a:buNone/>
            </a:pPr>
            <a:r>
              <a:rPr lang="ar-KW" sz="1400" dirty="0" smtClean="0">
                <a:solidFill>
                  <a:schemeClr val="tx2"/>
                </a:solidFill>
                <a:latin typeface="Calibri" pitchFamily="34" charset="0"/>
                <a:cs typeface="mohammad bold art 1" pitchFamily="2" charset="-78"/>
              </a:rPr>
              <a:t>ج. تعهد </a:t>
            </a:r>
            <a:r>
              <a:rPr lang="ar-KW" sz="1400" dirty="0">
                <a:solidFill>
                  <a:schemeClr val="tx2"/>
                </a:solidFill>
                <a:latin typeface="Calibri" pitchFamily="34" charset="0"/>
                <a:cs typeface="mohammad bold art 1" pitchFamily="2" charset="-78"/>
              </a:rPr>
              <a:t>بعدم وجود أية قيود لدى الشركة أو لدى البلد الذي تأسست فيه الشركة، تحد من حرية تداول الأسهم أو نقل ملكيتها مع بيان نوع هذه القيود، إن وجدت</a:t>
            </a:r>
            <a:r>
              <a:rPr lang="ar-KW" sz="1400" dirty="0" smtClean="0">
                <a:solidFill>
                  <a:schemeClr val="tx2"/>
                </a:solidFill>
                <a:latin typeface="Calibri" pitchFamily="34" charset="0"/>
                <a:cs typeface="mohammad bold art 1" pitchFamily="2" charset="-78"/>
              </a:rPr>
              <a:t>.</a:t>
            </a:r>
            <a:endParaRPr lang="ar-KW" sz="1400" dirty="0">
              <a:solidFill>
                <a:schemeClr val="tx2"/>
              </a:solidFill>
              <a:latin typeface="Calibri" pitchFamily="34" charset="0"/>
              <a:cs typeface="mohammad bold art 1" pitchFamily="2" charset="-78"/>
            </a:endParaRPr>
          </a:p>
          <a:p>
            <a:pPr marL="0" indent="0" algn="r" rtl="1" fontAlgn="base">
              <a:lnSpc>
                <a:spcPct val="120000"/>
              </a:lnSpc>
              <a:spcBef>
                <a:spcPct val="0"/>
              </a:spcBef>
              <a:spcAft>
                <a:spcPts val="600"/>
              </a:spcAft>
              <a:buNone/>
            </a:pPr>
            <a:endParaRPr lang="ar-KW" sz="1500" b="1" dirty="0">
              <a:solidFill>
                <a:schemeClr val="tx2"/>
              </a:solidFill>
              <a:latin typeface="Calibri" pitchFamily="34" charset="0"/>
              <a:cs typeface="mohammad bold art 1" pitchFamily="2" charset="-78"/>
            </a:endParaRPr>
          </a:p>
        </p:txBody>
      </p:sp>
      <p:sp>
        <p:nvSpPr>
          <p:cNvPr id="4" name="Slide Number Placeholder 3"/>
          <p:cNvSpPr>
            <a:spLocks noGrp="1"/>
          </p:cNvSpPr>
          <p:nvPr>
            <p:ph type="sldNum" sz="quarter" idx="12"/>
          </p:nvPr>
        </p:nvSpPr>
        <p:spPr/>
        <p:txBody>
          <a:bodyPr/>
          <a:lstStyle/>
          <a:p>
            <a:fld id="{2E51A151-84BD-4E71-B744-C440629F458B}" type="slidenum">
              <a:rPr lang="en-US" smtClean="0"/>
              <a:pPr/>
              <a:t>35</a:t>
            </a:fld>
            <a:endParaRPr lang="en-US" dirty="0"/>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61634" y="354360"/>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057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5087890"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
        <p:nvSpPr>
          <p:cNvPr id="8" name="Title 1"/>
          <p:cNvSpPr txBox="1">
            <a:spLocks/>
          </p:cNvSpPr>
          <p:nvPr/>
        </p:nvSpPr>
        <p:spPr>
          <a:xfrm>
            <a:off x="4333877" y="208134"/>
            <a:ext cx="5876925" cy="114300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just" rtl="1" fontAlgn="base">
              <a:lnSpc>
                <a:spcPct val="100000"/>
              </a:lnSpc>
              <a:spcAft>
                <a:spcPts val="600"/>
              </a:spcAft>
            </a:pPr>
            <a:r>
              <a:rPr lang="ar-YE" sz="3200" b="1" dirty="0">
                <a:solidFill>
                  <a:schemeClr val="tx2"/>
                </a:solidFill>
                <a:latin typeface="Calibri" pitchFamily="34" charset="0"/>
                <a:cs typeface="mohammad bold art 1" pitchFamily="2" charset="-78"/>
              </a:rPr>
              <a:t>إدراج</a:t>
            </a:r>
            <a:r>
              <a:rPr lang="ar-KW" sz="3200" b="1" dirty="0">
                <a:solidFill>
                  <a:schemeClr val="tx2"/>
                </a:solidFill>
                <a:latin typeface="Calibri" pitchFamily="34" charset="0"/>
                <a:cs typeface="mohammad bold art 1" pitchFamily="2" charset="-78"/>
              </a:rPr>
              <a:t> أسهم شركات مساهمة</a:t>
            </a:r>
          </a:p>
        </p:txBody>
      </p:sp>
    </p:spTree>
    <p:extLst>
      <p:ext uri="{BB962C8B-B14F-4D97-AF65-F5344CB8AC3E}">
        <p14:creationId xmlns:p14="http://schemas.microsoft.com/office/powerpoint/2010/main" val="2478421228"/>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057400" y="1402492"/>
            <a:ext cx="8001000" cy="4525963"/>
          </a:xfrm>
        </p:spPr>
        <p:txBody>
          <a:bodyPr>
            <a:noAutofit/>
          </a:bodyPr>
          <a:lstStyle/>
          <a:p>
            <a:pPr marL="0" indent="0" algn="r" rtl="1" fontAlgn="base">
              <a:lnSpc>
                <a:spcPct val="120000"/>
              </a:lnSpc>
              <a:spcBef>
                <a:spcPct val="0"/>
              </a:spcBef>
              <a:buNone/>
            </a:pPr>
            <a:r>
              <a:rPr lang="ar-KW" sz="1800" u="sng" dirty="0">
                <a:solidFill>
                  <a:schemeClr val="tx2"/>
                </a:solidFill>
                <a:latin typeface="Calibri" pitchFamily="34" charset="0"/>
                <a:cs typeface="mohammad bold art 1" pitchFamily="2" charset="-78"/>
              </a:rPr>
              <a:t>يتبع - </a:t>
            </a:r>
            <a:r>
              <a:rPr lang="ar-YE" sz="1800" u="sng" dirty="0">
                <a:solidFill>
                  <a:schemeClr val="tx2"/>
                </a:solidFill>
                <a:latin typeface="Calibri" pitchFamily="34" charset="0"/>
                <a:cs typeface="mohammad bold art 1" pitchFamily="2" charset="-78"/>
              </a:rPr>
              <a:t>إدراج أسهم شركات غير الكويتية في السوق الرئيسي</a:t>
            </a:r>
            <a:endParaRPr lang="ar-KW" sz="1800" u="sng" dirty="0">
              <a:solidFill>
                <a:schemeClr val="tx2"/>
              </a:solidFill>
              <a:latin typeface="Calibri" pitchFamily="34" charset="0"/>
              <a:cs typeface="mohammad bold art 1" pitchFamily="2" charset="-78"/>
            </a:endParaRPr>
          </a:p>
          <a:p>
            <a:pPr marL="0" indent="0" algn="r" rtl="1" fontAlgn="base">
              <a:lnSpc>
                <a:spcPct val="50000"/>
              </a:lnSpc>
              <a:spcBef>
                <a:spcPct val="0"/>
              </a:spcBef>
              <a:buNone/>
            </a:pPr>
            <a:endParaRPr lang="ar-KW" sz="1500" dirty="0" smtClean="0">
              <a:solidFill>
                <a:schemeClr val="tx2"/>
              </a:solidFill>
              <a:latin typeface="Calibri" pitchFamily="34" charset="0"/>
              <a:cs typeface="mohammad bold art 1" pitchFamily="2" charset="-78"/>
            </a:endParaRPr>
          </a:p>
          <a:p>
            <a:pPr marL="0" indent="0" algn="r" rtl="1" fontAlgn="base">
              <a:lnSpc>
                <a:spcPct val="110000"/>
              </a:lnSpc>
              <a:spcBef>
                <a:spcPct val="0"/>
              </a:spcBef>
              <a:buNone/>
            </a:pPr>
            <a:r>
              <a:rPr lang="ar-KW" sz="1500" dirty="0" smtClean="0">
                <a:solidFill>
                  <a:schemeClr val="tx2"/>
                </a:solidFill>
                <a:latin typeface="Calibri" pitchFamily="34" charset="0"/>
                <a:cs typeface="mohammad bold art 1" pitchFamily="2" charset="-78"/>
              </a:rPr>
              <a:t>6. وثيقة </a:t>
            </a:r>
            <a:r>
              <a:rPr lang="ar-KW" sz="1500" dirty="0">
                <a:solidFill>
                  <a:schemeClr val="tx2"/>
                </a:solidFill>
                <a:latin typeface="Calibri" pitchFamily="34" charset="0"/>
                <a:cs typeface="mohammad bold art 1" pitchFamily="2" charset="-78"/>
              </a:rPr>
              <a:t>تعيين الممثل القانوني للشركة في دولة الكويت</a:t>
            </a:r>
            <a:r>
              <a:rPr lang="ar-KW" sz="1500" dirty="0" smtClean="0">
                <a:solidFill>
                  <a:schemeClr val="tx2"/>
                </a:solidFill>
                <a:latin typeface="Calibri" pitchFamily="34" charset="0"/>
                <a:cs typeface="mohammad bold art 1" pitchFamily="2" charset="-78"/>
              </a:rPr>
              <a:t>.</a:t>
            </a:r>
          </a:p>
          <a:p>
            <a:pPr marL="0" indent="0" algn="r" rtl="1" fontAlgn="base">
              <a:lnSpc>
                <a:spcPct val="50000"/>
              </a:lnSpc>
              <a:spcBef>
                <a:spcPct val="0"/>
              </a:spcBef>
              <a:buNone/>
            </a:pPr>
            <a:endParaRPr lang="ar-KW" sz="1500" dirty="0">
              <a:solidFill>
                <a:schemeClr val="tx2"/>
              </a:solidFill>
              <a:latin typeface="Calibri" pitchFamily="34" charset="0"/>
              <a:cs typeface="mohammad bold art 1" pitchFamily="2" charset="-78"/>
            </a:endParaRPr>
          </a:p>
          <a:p>
            <a:pPr marL="0" indent="0" algn="r" rtl="1" fontAlgn="base">
              <a:lnSpc>
                <a:spcPct val="110000"/>
              </a:lnSpc>
              <a:spcBef>
                <a:spcPct val="0"/>
              </a:spcBef>
              <a:spcAft>
                <a:spcPts val="600"/>
              </a:spcAft>
              <a:buNone/>
            </a:pPr>
            <a:r>
              <a:rPr lang="ar-KW" sz="1500" dirty="0" smtClean="0">
                <a:solidFill>
                  <a:schemeClr val="tx2"/>
                </a:solidFill>
                <a:latin typeface="Calibri" pitchFamily="34" charset="0"/>
                <a:cs typeface="mohammad bold art 1" pitchFamily="2" charset="-78"/>
              </a:rPr>
              <a:t>7. رأي </a:t>
            </a:r>
            <a:r>
              <a:rPr lang="ar-KW" sz="1500" dirty="0">
                <a:solidFill>
                  <a:schemeClr val="tx2"/>
                </a:solidFill>
                <a:latin typeface="Calibri" pitchFamily="34" charset="0"/>
                <a:cs typeface="mohammad bold art 1" pitchFamily="2" charset="-78"/>
              </a:rPr>
              <a:t>قانوني من مكتب المستشار القانوني الخارجي للشركة عن القضايا أو مجموعة القضايا ذات الأثر الجوهري على المركز المالي للشركة سواء كانت مقامة من الشركة أو ضدها وشركاتها التابعة، ومبالغ تلك القضايا وتفاصيلها</a:t>
            </a:r>
            <a:r>
              <a:rPr lang="ar-KW" sz="1500" dirty="0" smtClean="0">
                <a:solidFill>
                  <a:schemeClr val="tx2"/>
                </a:solidFill>
                <a:latin typeface="Calibri" pitchFamily="34" charset="0"/>
                <a:cs typeface="mohammad bold art 1" pitchFamily="2" charset="-78"/>
              </a:rPr>
              <a:t>.</a:t>
            </a:r>
          </a:p>
          <a:p>
            <a:pPr marL="0" indent="0" algn="r" rtl="1" fontAlgn="base">
              <a:lnSpc>
                <a:spcPct val="110000"/>
              </a:lnSpc>
              <a:spcBef>
                <a:spcPct val="0"/>
              </a:spcBef>
              <a:spcAft>
                <a:spcPts val="600"/>
              </a:spcAft>
              <a:buNone/>
            </a:pPr>
            <a:r>
              <a:rPr lang="ar-KW" sz="1500" dirty="0" smtClean="0">
                <a:solidFill>
                  <a:schemeClr val="tx2"/>
                </a:solidFill>
                <a:latin typeface="Calibri" pitchFamily="34" charset="0"/>
                <a:cs typeface="mohammad bold art 1" pitchFamily="2" charset="-78"/>
              </a:rPr>
              <a:t>8. تقرير </a:t>
            </a:r>
            <a:r>
              <a:rPr lang="ar-KW" sz="1500" dirty="0">
                <a:solidFill>
                  <a:schemeClr val="tx2"/>
                </a:solidFill>
                <a:latin typeface="Calibri" pitchFamily="34" charset="0"/>
                <a:cs typeface="mohammad bold art 1" pitchFamily="2" charset="-78"/>
              </a:rPr>
              <a:t>تفصيلي بأصول الشركة من مراقب حساباتها يفيد بأن تلك الأصول قد تم تقييمها وفقاً للقواعد والمعايير </a:t>
            </a:r>
            <a:r>
              <a:rPr lang="ar-KW" sz="1500" dirty="0" smtClean="0">
                <a:solidFill>
                  <a:schemeClr val="tx2"/>
                </a:solidFill>
                <a:latin typeface="Calibri" pitchFamily="34" charset="0"/>
                <a:cs typeface="mohammad bold art 1" pitchFamily="2" charset="-78"/>
              </a:rPr>
              <a:t>المتعارف عليها، ويجوز للهيئة طلب نسخة من هذه التقييمات.</a:t>
            </a:r>
          </a:p>
          <a:p>
            <a:pPr marL="0" indent="0" algn="r" rtl="1" fontAlgn="base">
              <a:lnSpc>
                <a:spcPct val="110000"/>
              </a:lnSpc>
              <a:spcBef>
                <a:spcPct val="0"/>
              </a:spcBef>
              <a:spcAft>
                <a:spcPts val="600"/>
              </a:spcAft>
              <a:buNone/>
            </a:pPr>
            <a:r>
              <a:rPr lang="ar-KW" sz="1500" dirty="0" smtClean="0">
                <a:solidFill>
                  <a:schemeClr val="tx2"/>
                </a:solidFill>
                <a:latin typeface="Calibri" pitchFamily="34" charset="0"/>
                <a:cs typeface="mohammad bold art 1" pitchFamily="2" charset="-78"/>
              </a:rPr>
              <a:t>9. تعهداً من الشركة بأن تفصح للبورصة بالكويت بعد الإدراج عن أي معلومات أو بيانات تقوم بالإفصاح عنها للسوق الأجنبي المدرجة به، وأن يتم هذا الإفصاح بشكل متزامن دون تأخير.</a:t>
            </a:r>
          </a:p>
          <a:p>
            <a:pPr marL="0" indent="0" algn="r" rtl="1" fontAlgn="base">
              <a:lnSpc>
                <a:spcPct val="110000"/>
              </a:lnSpc>
              <a:spcBef>
                <a:spcPct val="0"/>
              </a:spcBef>
              <a:spcAft>
                <a:spcPts val="600"/>
              </a:spcAft>
              <a:buNone/>
            </a:pPr>
            <a:r>
              <a:rPr lang="ar-KW" sz="1500" dirty="0" smtClean="0">
                <a:solidFill>
                  <a:schemeClr val="tx2"/>
                </a:solidFill>
                <a:latin typeface="Calibri" pitchFamily="34" charset="0"/>
                <a:cs typeface="mohammad bold art 1" pitchFamily="2" charset="-78"/>
              </a:rPr>
              <a:t>10. تعهداً </a:t>
            </a:r>
            <a:r>
              <a:rPr lang="ar-KW" sz="1500" dirty="0">
                <a:solidFill>
                  <a:schemeClr val="tx2"/>
                </a:solidFill>
                <a:latin typeface="Calibri" pitchFamily="34" charset="0"/>
                <a:cs typeface="mohammad bold art 1" pitchFamily="2" charset="-78"/>
              </a:rPr>
              <a:t>من الشركة ومن أعضاء مجلس إدارتها وأعضاء الجهاز التنفيذي والمطلعين لديها بالالتزام بالقوانين واللوائح والقرارات المعمول بها في البورصة أو لدى الهيئة، وتقديم كافة البيانات والمعلومات التي تطلبها الهيئة والبورصة. </a:t>
            </a:r>
            <a:endParaRPr lang="ar-KW" sz="1500" dirty="0" smtClean="0">
              <a:solidFill>
                <a:schemeClr val="tx2"/>
              </a:solidFill>
              <a:latin typeface="Calibri" pitchFamily="34" charset="0"/>
              <a:cs typeface="mohammad bold art 1" pitchFamily="2" charset="-78"/>
            </a:endParaRPr>
          </a:p>
          <a:p>
            <a:pPr marL="0" indent="0" algn="r" rtl="1" fontAlgn="base">
              <a:lnSpc>
                <a:spcPct val="110000"/>
              </a:lnSpc>
              <a:spcBef>
                <a:spcPct val="0"/>
              </a:spcBef>
              <a:spcAft>
                <a:spcPts val="600"/>
              </a:spcAft>
              <a:buNone/>
            </a:pPr>
            <a:r>
              <a:rPr lang="ar-KW" sz="1500" dirty="0" smtClean="0">
                <a:solidFill>
                  <a:schemeClr val="tx2"/>
                </a:solidFill>
                <a:latin typeface="Calibri" pitchFamily="34" charset="0"/>
                <a:cs typeface="mohammad bold art 1" pitchFamily="2" charset="-78"/>
              </a:rPr>
              <a:t>11. إيصال </a:t>
            </a:r>
            <a:r>
              <a:rPr lang="ar-KW" sz="1500" dirty="0">
                <a:solidFill>
                  <a:schemeClr val="tx2"/>
                </a:solidFill>
                <a:latin typeface="Calibri" pitchFamily="34" charset="0"/>
                <a:cs typeface="mohammad bold art 1" pitchFamily="2" charset="-78"/>
              </a:rPr>
              <a:t>دفع رسوم طلب الإدراج للهيئة</a:t>
            </a:r>
            <a:r>
              <a:rPr lang="ar-KW" sz="1500" dirty="0" smtClean="0">
                <a:solidFill>
                  <a:schemeClr val="tx2"/>
                </a:solidFill>
                <a:latin typeface="Calibri" pitchFamily="34" charset="0"/>
                <a:cs typeface="mohammad bold art 1" pitchFamily="2" charset="-78"/>
              </a:rPr>
              <a:t>.</a:t>
            </a:r>
          </a:p>
          <a:p>
            <a:pPr marL="0" indent="0" algn="r" rtl="1" fontAlgn="base">
              <a:lnSpc>
                <a:spcPct val="110000"/>
              </a:lnSpc>
              <a:spcBef>
                <a:spcPct val="0"/>
              </a:spcBef>
              <a:spcAft>
                <a:spcPts val="600"/>
              </a:spcAft>
              <a:buNone/>
            </a:pPr>
            <a:r>
              <a:rPr lang="ar-KW" sz="1500" dirty="0" smtClean="0">
                <a:solidFill>
                  <a:schemeClr val="tx2"/>
                </a:solidFill>
                <a:latin typeface="Calibri" pitchFamily="34" charset="0"/>
                <a:cs typeface="mohammad bold art 1" pitchFamily="2" charset="-78"/>
              </a:rPr>
              <a:t>12. أية </a:t>
            </a:r>
            <a:r>
              <a:rPr lang="ar-KW" sz="1500" dirty="0">
                <a:solidFill>
                  <a:schemeClr val="tx2"/>
                </a:solidFill>
                <a:latin typeface="Calibri" pitchFamily="34" charset="0"/>
                <a:cs typeface="mohammad bold art 1" pitchFamily="2" charset="-78"/>
              </a:rPr>
              <a:t>مستندات أخرى تطلبها الهيئة.</a:t>
            </a:r>
          </a:p>
          <a:p>
            <a:pPr marL="0" indent="0" algn="r" rtl="1" fontAlgn="base">
              <a:spcBef>
                <a:spcPct val="0"/>
              </a:spcBef>
              <a:spcAft>
                <a:spcPts val="600"/>
              </a:spcAft>
              <a:buNone/>
            </a:pPr>
            <a:endParaRPr lang="ar-KW" sz="1500" b="1" dirty="0">
              <a:solidFill>
                <a:schemeClr val="tx2"/>
              </a:solidFill>
              <a:latin typeface="Calibri" pitchFamily="34" charset="0"/>
              <a:cs typeface="mohammad bold art 1" pitchFamily="2" charset="-78"/>
            </a:endParaRPr>
          </a:p>
          <a:p>
            <a:pPr marL="0" indent="0" algn="r" rtl="1" fontAlgn="base">
              <a:spcBef>
                <a:spcPct val="0"/>
              </a:spcBef>
              <a:spcAft>
                <a:spcPts val="600"/>
              </a:spcAft>
              <a:buNone/>
            </a:pPr>
            <a:endParaRPr lang="ar-KW" sz="1500" b="1" dirty="0">
              <a:solidFill>
                <a:schemeClr val="tx2"/>
              </a:solidFill>
              <a:latin typeface="Calibri" pitchFamily="34" charset="0"/>
              <a:cs typeface="mohammad bold art 1" pitchFamily="2" charset="-78"/>
            </a:endParaRPr>
          </a:p>
        </p:txBody>
      </p:sp>
      <p:sp>
        <p:nvSpPr>
          <p:cNvPr id="4" name="Slide Number Placeholder 3"/>
          <p:cNvSpPr>
            <a:spLocks noGrp="1"/>
          </p:cNvSpPr>
          <p:nvPr>
            <p:ph type="sldNum" sz="quarter" idx="12"/>
          </p:nvPr>
        </p:nvSpPr>
        <p:spPr/>
        <p:txBody>
          <a:bodyPr/>
          <a:lstStyle/>
          <a:p>
            <a:fld id="{2E51A151-84BD-4E71-B744-C440629F458B}" type="slidenum">
              <a:rPr lang="en-US" smtClean="0"/>
              <a:pPr/>
              <a:t>36</a:t>
            </a:fld>
            <a:endParaRPr lang="en-US" dirty="0"/>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61634" y="354360"/>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057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5087890"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
        <p:nvSpPr>
          <p:cNvPr id="8" name="Title 1"/>
          <p:cNvSpPr txBox="1">
            <a:spLocks/>
          </p:cNvSpPr>
          <p:nvPr/>
        </p:nvSpPr>
        <p:spPr>
          <a:xfrm>
            <a:off x="4333877" y="208134"/>
            <a:ext cx="5876925" cy="114300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just" rtl="1" fontAlgn="base">
              <a:lnSpc>
                <a:spcPct val="100000"/>
              </a:lnSpc>
              <a:spcAft>
                <a:spcPts val="600"/>
              </a:spcAft>
            </a:pPr>
            <a:r>
              <a:rPr lang="ar-YE" sz="3200" b="1" dirty="0">
                <a:solidFill>
                  <a:schemeClr val="tx2"/>
                </a:solidFill>
                <a:latin typeface="Calibri" pitchFamily="34" charset="0"/>
                <a:cs typeface="mohammad bold art 1" pitchFamily="2" charset="-78"/>
              </a:rPr>
              <a:t>إدراج</a:t>
            </a:r>
            <a:r>
              <a:rPr lang="ar-KW" sz="3200" b="1" dirty="0">
                <a:solidFill>
                  <a:schemeClr val="tx2"/>
                </a:solidFill>
                <a:latin typeface="Calibri" pitchFamily="34" charset="0"/>
                <a:cs typeface="mohammad bold art 1" pitchFamily="2" charset="-78"/>
              </a:rPr>
              <a:t> أسهم شركات مساهمة</a:t>
            </a:r>
          </a:p>
        </p:txBody>
      </p:sp>
    </p:spTree>
    <p:extLst>
      <p:ext uri="{BB962C8B-B14F-4D97-AF65-F5344CB8AC3E}">
        <p14:creationId xmlns:p14="http://schemas.microsoft.com/office/powerpoint/2010/main" val="3990788074"/>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981202" y="1202257"/>
            <a:ext cx="8077198" cy="4525963"/>
          </a:xfrm>
        </p:spPr>
        <p:txBody>
          <a:bodyPr>
            <a:noAutofit/>
          </a:bodyPr>
          <a:lstStyle/>
          <a:p>
            <a:pPr algn="r" rtl="1" fontAlgn="base">
              <a:spcBef>
                <a:spcPct val="0"/>
              </a:spcBef>
              <a:spcAft>
                <a:spcPts val="600"/>
              </a:spcAft>
            </a:pPr>
            <a:endParaRPr lang="ar-KW" sz="1600" b="1" dirty="0" smtClean="0">
              <a:solidFill>
                <a:schemeClr val="tx2"/>
              </a:solidFill>
              <a:latin typeface="Calibri" pitchFamily="34" charset="0"/>
              <a:cs typeface="mohammad bold art 1" pitchFamily="2" charset="-78"/>
            </a:endParaRPr>
          </a:p>
          <a:p>
            <a:pPr algn="just" rtl="1" fontAlgn="base">
              <a:lnSpc>
                <a:spcPct val="100000"/>
              </a:lnSpc>
              <a:spcBef>
                <a:spcPct val="0"/>
              </a:spcBef>
              <a:spcAft>
                <a:spcPts val="600"/>
              </a:spcAft>
              <a:buFont typeface="Wingdings" panose="05000000000000000000" pitchFamily="2" charset="2"/>
              <a:buChar char="Ø"/>
            </a:pPr>
            <a:endParaRPr lang="ar-KW" sz="1600" dirty="0" smtClean="0">
              <a:solidFill>
                <a:schemeClr val="tx2"/>
              </a:solidFill>
              <a:latin typeface="Calibri" pitchFamily="34" charset="0"/>
              <a:cs typeface="mohammad bold art 1" pitchFamily="2" charset="-78"/>
            </a:endParaRPr>
          </a:p>
          <a:p>
            <a:pPr algn="just" rtl="1" fontAlgn="base">
              <a:lnSpc>
                <a:spcPct val="100000"/>
              </a:lnSpc>
              <a:spcBef>
                <a:spcPct val="0"/>
              </a:spcBef>
              <a:spcAft>
                <a:spcPts val="600"/>
              </a:spcAft>
              <a:buFont typeface="Wingdings" panose="05000000000000000000" pitchFamily="2" charset="2"/>
              <a:buChar char="Ø"/>
            </a:pPr>
            <a:endParaRPr lang="ar-KW" sz="1600" dirty="0">
              <a:solidFill>
                <a:schemeClr val="tx2"/>
              </a:solidFill>
              <a:latin typeface="Calibri" pitchFamily="34" charset="0"/>
              <a:cs typeface="mohammad bold art 1" pitchFamily="2" charset="-78"/>
            </a:endParaRPr>
          </a:p>
          <a:p>
            <a:pPr algn="just" rtl="1" fontAlgn="base">
              <a:lnSpc>
                <a:spcPct val="100000"/>
              </a:lnSpc>
              <a:spcBef>
                <a:spcPct val="0"/>
              </a:spcBef>
              <a:spcAft>
                <a:spcPts val="600"/>
              </a:spcAft>
              <a:buFont typeface="Wingdings" panose="05000000000000000000" pitchFamily="2" charset="2"/>
              <a:buChar char="Ø"/>
            </a:pPr>
            <a:endParaRPr lang="ar-KW" sz="1600" dirty="0">
              <a:solidFill>
                <a:schemeClr val="tx2"/>
              </a:solidFill>
              <a:latin typeface="Calibri" pitchFamily="34" charset="0"/>
              <a:cs typeface="mohammad bold art 1" pitchFamily="2" charset="-78"/>
            </a:endParaRPr>
          </a:p>
          <a:p>
            <a:pPr algn="just" rtl="1" fontAlgn="base">
              <a:lnSpc>
                <a:spcPct val="100000"/>
              </a:lnSpc>
              <a:spcBef>
                <a:spcPct val="0"/>
              </a:spcBef>
              <a:spcAft>
                <a:spcPts val="600"/>
              </a:spcAft>
              <a:buFont typeface="Wingdings" panose="05000000000000000000" pitchFamily="2" charset="2"/>
              <a:buChar char="Ø"/>
            </a:pPr>
            <a:endParaRPr lang="ar-KW" sz="1600" dirty="0" smtClean="0">
              <a:solidFill>
                <a:schemeClr val="tx2"/>
              </a:solidFill>
              <a:latin typeface="Calibri" pitchFamily="34" charset="0"/>
              <a:cs typeface="mohammad bold art 1" pitchFamily="2" charset="-78"/>
            </a:endParaRPr>
          </a:p>
          <a:p>
            <a:pPr algn="just" rtl="1" fontAlgn="base">
              <a:lnSpc>
                <a:spcPct val="100000"/>
              </a:lnSpc>
              <a:spcBef>
                <a:spcPct val="0"/>
              </a:spcBef>
              <a:spcAft>
                <a:spcPts val="600"/>
              </a:spcAft>
              <a:buFont typeface="Wingdings" panose="05000000000000000000" pitchFamily="2" charset="2"/>
              <a:buChar char="Ø"/>
            </a:pPr>
            <a:r>
              <a:rPr lang="ar-YE" dirty="0">
                <a:solidFill>
                  <a:schemeClr val="tx2"/>
                </a:solidFill>
                <a:latin typeface="Calibri" pitchFamily="34" charset="0"/>
                <a:cs typeface="mohammad bold art 1" pitchFamily="2" charset="-78"/>
              </a:rPr>
              <a:t>إدراج</a:t>
            </a:r>
            <a:r>
              <a:rPr lang="ar-KW" dirty="0">
                <a:solidFill>
                  <a:schemeClr val="tx2"/>
                </a:solidFill>
                <a:latin typeface="Calibri" pitchFamily="34" charset="0"/>
                <a:cs typeface="mohammad bold art 1" pitchFamily="2" charset="-78"/>
              </a:rPr>
              <a:t> أسهم شركات </a:t>
            </a:r>
            <a:r>
              <a:rPr lang="ar-KW" dirty="0" smtClean="0">
                <a:solidFill>
                  <a:schemeClr val="tx2"/>
                </a:solidFill>
                <a:latin typeface="Calibri" pitchFamily="34" charset="0"/>
                <a:cs typeface="mohammad bold art 1" pitchFamily="2" charset="-78"/>
              </a:rPr>
              <a:t>مساهمة</a:t>
            </a:r>
          </a:p>
          <a:p>
            <a:pPr algn="just" rtl="1" fontAlgn="base">
              <a:lnSpc>
                <a:spcPct val="100000"/>
              </a:lnSpc>
              <a:spcBef>
                <a:spcPct val="0"/>
              </a:spcBef>
              <a:spcAft>
                <a:spcPts val="600"/>
              </a:spcAft>
              <a:buFont typeface="Wingdings" panose="05000000000000000000" pitchFamily="2" charset="2"/>
              <a:buChar char="Ø"/>
            </a:pPr>
            <a:endParaRPr lang="ar-KW" dirty="0" smtClean="0">
              <a:solidFill>
                <a:schemeClr val="tx2"/>
              </a:solidFill>
              <a:latin typeface="Calibri" pitchFamily="34" charset="0"/>
              <a:cs typeface="mohammad bold art 1" pitchFamily="2" charset="-78"/>
            </a:endParaRPr>
          </a:p>
          <a:p>
            <a:pPr marL="742950" lvl="2" indent="-285750" algn="just" rtl="1" fontAlgn="base">
              <a:lnSpc>
                <a:spcPct val="100000"/>
              </a:lnSpc>
              <a:spcBef>
                <a:spcPct val="0"/>
              </a:spcBef>
              <a:spcAft>
                <a:spcPts val="600"/>
              </a:spcAft>
              <a:buFont typeface="Wingdings" panose="05000000000000000000" pitchFamily="2" charset="2"/>
              <a:buChar char="§"/>
            </a:pPr>
            <a:r>
              <a:rPr lang="ar-KW" dirty="0" smtClean="0">
                <a:solidFill>
                  <a:schemeClr val="tx2"/>
                </a:solidFill>
                <a:latin typeface="Calibri" pitchFamily="34" charset="0"/>
                <a:cs typeface="mohammad bold art 1" pitchFamily="2" charset="-78"/>
              </a:rPr>
              <a:t>الادراج المشترك</a:t>
            </a:r>
            <a:endParaRPr lang="ar-KW" dirty="0">
              <a:solidFill>
                <a:schemeClr val="tx2"/>
              </a:solidFill>
              <a:latin typeface="Calibri" pitchFamily="34" charset="0"/>
              <a:cs typeface="mohammad bold art 1" pitchFamily="2" charset="-78"/>
            </a:endParaRPr>
          </a:p>
          <a:p>
            <a:pPr algn="just" rtl="1" fontAlgn="base">
              <a:lnSpc>
                <a:spcPct val="100000"/>
              </a:lnSpc>
              <a:spcBef>
                <a:spcPct val="0"/>
              </a:spcBef>
              <a:spcAft>
                <a:spcPts val="600"/>
              </a:spcAft>
              <a:buFont typeface="Wingdings" panose="05000000000000000000" pitchFamily="2" charset="2"/>
              <a:buChar char="Ø"/>
            </a:pPr>
            <a:endParaRPr lang="ar-KW" dirty="0">
              <a:solidFill>
                <a:schemeClr val="tx2"/>
              </a:solidFill>
              <a:latin typeface="Calibri" pitchFamily="34" charset="0"/>
              <a:cs typeface="mohammad bold art 1" pitchFamily="2" charset="-78"/>
            </a:endParaRPr>
          </a:p>
          <a:p>
            <a:pPr marL="0" indent="0" algn="just" rtl="1" fontAlgn="base">
              <a:lnSpc>
                <a:spcPct val="100000"/>
              </a:lnSpc>
              <a:spcBef>
                <a:spcPct val="0"/>
              </a:spcBef>
              <a:spcAft>
                <a:spcPts val="600"/>
              </a:spcAft>
              <a:buNone/>
            </a:pPr>
            <a:endParaRPr lang="en-US" sz="1600" dirty="0" smtClean="0">
              <a:solidFill>
                <a:schemeClr val="tx2"/>
              </a:solidFill>
              <a:latin typeface="Calibri" pitchFamily="34" charset="0"/>
              <a:cs typeface="mohammad bold art 1" pitchFamily="2" charset="-78"/>
            </a:endParaRPr>
          </a:p>
          <a:p>
            <a:pPr marL="0" indent="0" algn="just" rtl="1" fontAlgn="base">
              <a:spcBef>
                <a:spcPct val="0"/>
              </a:spcBef>
              <a:spcAft>
                <a:spcPts val="600"/>
              </a:spcAft>
              <a:buNone/>
            </a:pPr>
            <a:endParaRPr lang="en-US" sz="1600" b="1" dirty="0" smtClean="0">
              <a:solidFill>
                <a:schemeClr val="tx2"/>
              </a:solidFill>
              <a:latin typeface="Calibri" pitchFamily="34" charset="0"/>
              <a:cs typeface="mohammad bold art 1" pitchFamily="2" charset="-78"/>
            </a:endParaRPr>
          </a:p>
          <a:p>
            <a:pPr marL="0" indent="0" algn="just" rtl="1" fontAlgn="base">
              <a:spcBef>
                <a:spcPct val="0"/>
              </a:spcBef>
              <a:spcAft>
                <a:spcPts val="600"/>
              </a:spcAft>
              <a:buNone/>
            </a:pPr>
            <a:endParaRPr lang="ar-KW" sz="1600" b="1" dirty="0">
              <a:solidFill>
                <a:schemeClr val="tx2"/>
              </a:solidFill>
              <a:latin typeface="Calibri" pitchFamily="34" charset="0"/>
              <a:cs typeface="mohammad bold art 1" pitchFamily="2" charset="-78"/>
            </a:endParaRPr>
          </a:p>
          <a:p>
            <a:pPr algn="r" rtl="1" fontAlgn="base">
              <a:spcBef>
                <a:spcPct val="0"/>
              </a:spcBef>
              <a:spcAft>
                <a:spcPts val="600"/>
              </a:spcAft>
            </a:pPr>
            <a:endParaRPr lang="ar-KW" sz="1600" b="1" dirty="0">
              <a:solidFill>
                <a:schemeClr val="tx2"/>
              </a:solidFill>
              <a:latin typeface="Calibri" pitchFamily="34" charset="0"/>
              <a:cs typeface="mohammad bold art 1" pitchFamily="2" charset="-78"/>
            </a:endParaRPr>
          </a:p>
          <a:p>
            <a:pPr marL="0" indent="0" algn="just" rtl="1" fontAlgn="base">
              <a:spcBef>
                <a:spcPct val="0"/>
              </a:spcBef>
              <a:spcAft>
                <a:spcPts val="600"/>
              </a:spcAft>
              <a:buNone/>
            </a:pPr>
            <a:endParaRPr lang="ar-KW" sz="1600" dirty="0" smtClean="0">
              <a:solidFill>
                <a:schemeClr val="tx2"/>
              </a:solidFill>
              <a:latin typeface="Calibri" pitchFamily="34" charset="0"/>
              <a:cs typeface="mohammad bold art 1" pitchFamily="2" charset="-78"/>
            </a:endParaRPr>
          </a:p>
        </p:txBody>
      </p:sp>
      <p:sp>
        <p:nvSpPr>
          <p:cNvPr id="4" name="Slide Number Placeholder 3"/>
          <p:cNvSpPr>
            <a:spLocks noGrp="1"/>
          </p:cNvSpPr>
          <p:nvPr>
            <p:ph type="sldNum" sz="quarter" idx="12"/>
          </p:nvPr>
        </p:nvSpPr>
        <p:spPr/>
        <p:txBody>
          <a:bodyPr/>
          <a:lstStyle/>
          <a:p>
            <a:fld id="{2E51A151-84BD-4E71-B744-C440629F458B}" type="slidenum">
              <a:rPr lang="en-US" smtClean="0"/>
              <a:pPr/>
              <a:t>37</a:t>
            </a:fld>
            <a:endParaRPr lang="en-US" dirty="0"/>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916934" y="381001"/>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057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5087890"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729488398"/>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057400" y="1402492"/>
            <a:ext cx="8001000" cy="4525963"/>
          </a:xfrm>
        </p:spPr>
        <p:txBody>
          <a:bodyPr>
            <a:noAutofit/>
          </a:bodyPr>
          <a:lstStyle/>
          <a:p>
            <a:pPr marL="0" lvl="2" indent="0" algn="just" rtl="1" fontAlgn="base">
              <a:spcBef>
                <a:spcPct val="0"/>
              </a:spcBef>
              <a:spcAft>
                <a:spcPts val="600"/>
              </a:spcAft>
              <a:buNone/>
            </a:pPr>
            <a:r>
              <a:rPr lang="ar-KW" sz="1500" b="1" dirty="0">
                <a:solidFill>
                  <a:schemeClr val="tx2"/>
                </a:solidFill>
                <a:latin typeface="Calibri" pitchFamily="34" charset="0"/>
                <a:cs typeface="mohammad bold art 1" pitchFamily="2" charset="-78"/>
              </a:rPr>
              <a:t> </a:t>
            </a:r>
            <a:r>
              <a:rPr lang="ar-KW" sz="1800" u="sng" dirty="0">
                <a:solidFill>
                  <a:schemeClr val="tx2"/>
                </a:solidFill>
                <a:latin typeface="Calibri" pitchFamily="34" charset="0"/>
                <a:cs typeface="mohammad bold art 1" pitchFamily="2" charset="-78"/>
              </a:rPr>
              <a:t>الادراج المشترك</a:t>
            </a:r>
          </a:p>
          <a:p>
            <a:pPr algn="just" rtl="1" fontAlgn="base">
              <a:lnSpc>
                <a:spcPct val="120000"/>
              </a:lnSpc>
              <a:spcBef>
                <a:spcPct val="0"/>
              </a:spcBef>
              <a:spcAft>
                <a:spcPts val="600"/>
              </a:spcAft>
              <a:buFont typeface="Wingdings" panose="05000000000000000000" pitchFamily="2" charset="2"/>
              <a:buChar char="§"/>
            </a:pPr>
            <a:r>
              <a:rPr lang="ar-KW" sz="1500" dirty="0" smtClean="0">
                <a:solidFill>
                  <a:schemeClr val="tx2"/>
                </a:solidFill>
                <a:latin typeface="Calibri" pitchFamily="34" charset="0"/>
                <a:cs typeface="mohammad bold art 1" pitchFamily="2" charset="-78"/>
              </a:rPr>
              <a:t>لا </a:t>
            </a:r>
            <a:r>
              <a:rPr lang="ar-KW" sz="1500" dirty="0">
                <a:solidFill>
                  <a:schemeClr val="tx2"/>
                </a:solidFill>
                <a:latin typeface="Calibri" pitchFamily="34" charset="0"/>
                <a:cs typeface="mohammad bold art 1" pitchFamily="2" charset="-78"/>
              </a:rPr>
              <a:t>يجوز للشركات الكويتية المدرجة في البورصة إدراج أسهمها في أي بورصة خارج دولة الكويت إلا بعد الحصول على موافقة الهيئة</a:t>
            </a:r>
            <a:r>
              <a:rPr lang="ar-KW" sz="1500" dirty="0" smtClean="0">
                <a:solidFill>
                  <a:schemeClr val="tx2"/>
                </a:solidFill>
                <a:latin typeface="Calibri" pitchFamily="34" charset="0"/>
                <a:cs typeface="mohammad bold art 1" pitchFamily="2" charset="-78"/>
              </a:rPr>
              <a:t>.</a:t>
            </a:r>
          </a:p>
          <a:p>
            <a:pPr algn="just" rtl="1" fontAlgn="base">
              <a:lnSpc>
                <a:spcPct val="120000"/>
              </a:lnSpc>
              <a:spcBef>
                <a:spcPct val="0"/>
              </a:spcBef>
              <a:spcAft>
                <a:spcPts val="600"/>
              </a:spcAft>
              <a:buFont typeface="Wingdings" panose="05000000000000000000" pitchFamily="2" charset="2"/>
              <a:buChar char="§"/>
            </a:pPr>
            <a:r>
              <a:rPr lang="ar-KW" sz="1500" b="1" dirty="0" smtClean="0">
                <a:solidFill>
                  <a:schemeClr val="tx2"/>
                </a:solidFill>
                <a:latin typeface="Calibri" pitchFamily="34" charset="0"/>
                <a:cs typeface="mohammad bold art 1" pitchFamily="2" charset="-78"/>
              </a:rPr>
              <a:t>يشترط </a:t>
            </a:r>
            <a:r>
              <a:rPr lang="ar-KW" sz="1500" b="1" dirty="0">
                <a:solidFill>
                  <a:schemeClr val="tx2"/>
                </a:solidFill>
                <a:latin typeface="Calibri" pitchFamily="34" charset="0"/>
                <a:cs typeface="mohammad bold art 1" pitchFamily="2" charset="-78"/>
              </a:rPr>
              <a:t>لإدراج أسهم الشركة الكويتية في أي بورصة خارج دولة الكويت ما يلي</a:t>
            </a:r>
            <a:r>
              <a:rPr lang="ar-KW" sz="1500" b="1" dirty="0" smtClean="0">
                <a:solidFill>
                  <a:schemeClr val="tx2"/>
                </a:solidFill>
                <a:latin typeface="Calibri" pitchFamily="34" charset="0"/>
                <a:cs typeface="mohammad bold art 1" pitchFamily="2" charset="-78"/>
              </a:rPr>
              <a:t>:</a:t>
            </a:r>
            <a:endParaRPr lang="ar-KW" sz="1400" b="1" dirty="0" smtClean="0">
              <a:solidFill>
                <a:schemeClr val="tx2"/>
              </a:solidFill>
              <a:latin typeface="Calibri" pitchFamily="34" charset="0"/>
              <a:cs typeface="mohammad bold art 1" pitchFamily="2" charset="-78"/>
            </a:endParaRPr>
          </a:p>
          <a:p>
            <a:pPr marL="0" lvl="1" indent="0" algn="just" rtl="1" fontAlgn="base">
              <a:lnSpc>
                <a:spcPct val="120000"/>
              </a:lnSpc>
              <a:spcBef>
                <a:spcPct val="0"/>
              </a:spcBef>
              <a:spcAft>
                <a:spcPts val="600"/>
              </a:spcAft>
              <a:buNone/>
            </a:pPr>
            <a:r>
              <a:rPr lang="ar-KW" sz="1400" dirty="0" smtClean="0">
                <a:solidFill>
                  <a:schemeClr val="tx2"/>
                </a:solidFill>
                <a:latin typeface="Calibri" pitchFamily="34" charset="0"/>
                <a:cs typeface="mohammad bold art 1" pitchFamily="2" charset="-78"/>
              </a:rPr>
              <a:t>1</a:t>
            </a:r>
            <a:r>
              <a:rPr lang="ar-KW" sz="1500" dirty="0" smtClean="0">
                <a:solidFill>
                  <a:schemeClr val="tx2"/>
                </a:solidFill>
                <a:latin typeface="Calibri" pitchFamily="34" charset="0"/>
                <a:cs typeface="mohammad bold art 1" pitchFamily="2" charset="-78"/>
              </a:rPr>
              <a:t>. تقديم </a:t>
            </a:r>
            <a:r>
              <a:rPr lang="ar-KW" sz="1500" dirty="0">
                <a:solidFill>
                  <a:schemeClr val="tx2"/>
                </a:solidFill>
                <a:latin typeface="Calibri" pitchFamily="34" charset="0"/>
                <a:cs typeface="mohammad bold art 1" pitchFamily="2" charset="-78"/>
              </a:rPr>
              <a:t>دراسة تحدد الهدف من الإدراج في البورصة الأجنبية ومتطلباته، وأثره على نشاط الشركة، والالتزامات التي ستترتب على الإدراج وأن تقدم الشركة ملخصاً للدراسة الفنية المتضمنة الهدف من الإدراج في البورصة الأجنبية ومزاياه والمخاطر المحتملة من جراء ذلك، بالإضافة إلى التدابير التي ستتخذها الشركة للحد من هذه المخاطر.</a:t>
            </a:r>
          </a:p>
          <a:p>
            <a:pPr marL="0" lvl="1" indent="0" algn="just" rtl="1" fontAlgn="base">
              <a:lnSpc>
                <a:spcPct val="120000"/>
              </a:lnSpc>
              <a:spcBef>
                <a:spcPct val="0"/>
              </a:spcBef>
              <a:spcAft>
                <a:spcPts val="600"/>
              </a:spcAft>
              <a:buNone/>
            </a:pPr>
            <a:r>
              <a:rPr lang="ar-KW" sz="1500" dirty="0">
                <a:solidFill>
                  <a:schemeClr val="tx2"/>
                </a:solidFill>
                <a:latin typeface="Calibri" pitchFamily="34" charset="0"/>
                <a:cs typeface="mohammad bold art 1" pitchFamily="2" charset="-78"/>
              </a:rPr>
              <a:t>2</a:t>
            </a:r>
            <a:r>
              <a:rPr lang="ar-KW" sz="1500" dirty="0" smtClean="0">
                <a:solidFill>
                  <a:schemeClr val="tx2"/>
                </a:solidFill>
                <a:latin typeface="Calibri" pitchFamily="34" charset="0"/>
                <a:cs typeface="mohammad bold art 1" pitchFamily="2" charset="-78"/>
              </a:rPr>
              <a:t>. ألا </a:t>
            </a:r>
            <a:r>
              <a:rPr lang="ar-KW" sz="1500" dirty="0">
                <a:solidFill>
                  <a:schemeClr val="tx2"/>
                </a:solidFill>
                <a:latin typeface="Calibri" pitchFamily="34" charset="0"/>
                <a:cs typeface="mohammad bold art 1" pitchFamily="2" charset="-78"/>
              </a:rPr>
              <a:t>تتجاوز نسبة الأسهم المراد إدراجها في جميع البورصات الأجنبية - طول فترة الإدراج - عن (40 %) من رأس مال الشركة.</a:t>
            </a:r>
          </a:p>
          <a:p>
            <a:pPr marL="0" lvl="1" indent="0" algn="just" rtl="1" fontAlgn="base">
              <a:lnSpc>
                <a:spcPct val="120000"/>
              </a:lnSpc>
              <a:spcBef>
                <a:spcPct val="0"/>
              </a:spcBef>
              <a:spcAft>
                <a:spcPts val="600"/>
              </a:spcAft>
              <a:buNone/>
            </a:pPr>
            <a:r>
              <a:rPr lang="ar-KW" sz="1500" dirty="0">
                <a:solidFill>
                  <a:schemeClr val="tx2"/>
                </a:solidFill>
                <a:latin typeface="Calibri" pitchFamily="34" charset="0"/>
                <a:cs typeface="mohammad bold art 1" pitchFamily="2" charset="-78"/>
              </a:rPr>
              <a:t>3</a:t>
            </a:r>
            <a:r>
              <a:rPr lang="ar-KW" sz="1500" dirty="0" smtClean="0">
                <a:solidFill>
                  <a:schemeClr val="tx2"/>
                </a:solidFill>
                <a:latin typeface="Calibri" pitchFamily="34" charset="0"/>
                <a:cs typeface="mohammad bold art 1" pitchFamily="2" charset="-78"/>
              </a:rPr>
              <a:t>. أن </a:t>
            </a:r>
            <a:r>
              <a:rPr lang="ar-KW" sz="1500" dirty="0">
                <a:solidFill>
                  <a:schemeClr val="tx2"/>
                </a:solidFill>
                <a:latin typeface="Calibri" pitchFamily="34" charset="0"/>
                <a:cs typeface="mohammad bold art 1" pitchFamily="2" charset="-78"/>
              </a:rPr>
              <a:t>تقدم الشركة نسخة من قرار الجمعية العامة العادية بالموافقة على إدراج أسهمها في البورصة الأجنبية.</a:t>
            </a:r>
          </a:p>
          <a:p>
            <a:pPr marL="0" lvl="1" indent="0" algn="just" rtl="1" fontAlgn="base">
              <a:lnSpc>
                <a:spcPct val="120000"/>
              </a:lnSpc>
              <a:spcBef>
                <a:spcPct val="0"/>
              </a:spcBef>
              <a:spcAft>
                <a:spcPts val="600"/>
              </a:spcAft>
              <a:buNone/>
            </a:pPr>
            <a:r>
              <a:rPr lang="ar-KW" sz="1500" dirty="0">
                <a:solidFill>
                  <a:schemeClr val="tx2"/>
                </a:solidFill>
                <a:latin typeface="Calibri" pitchFamily="34" charset="0"/>
                <a:cs typeface="mohammad bold art 1" pitchFamily="2" charset="-78"/>
              </a:rPr>
              <a:t>4</a:t>
            </a:r>
            <a:r>
              <a:rPr lang="ar-KW" sz="1500" dirty="0" smtClean="0">
                <a:solidFill>
                  <a:schemeClr val="tx2"/>
                </a:solidFill>
                <a:latin typeface="Calibri" pitchFamily="34" charset="0"/>
                <a:cs typeface="mohammad bold art 1" pitchFamily="2" charset="-78"/>
              </a:rPr>
              <a:t>. أن </a:t>
            </a:r>
            <a:r>
              <a:rPr lang="ar-KW" sz="1500" dirty="0">
                <a:solidFill>
                  <a:schemeClr val="tx2"/>
                </a:solidFill>
                <a:latin typeface="Calibri" pitchFamily="34" charset="0"/>
                <a:cs typeface="mohammad bold art 1" pitchFamily="2" charset="-78"/>
              </a:rPr>
              <a:t>تقدم الشركة تعهداً بالامتناع عن الإفصاح عن أية معلومات للبورصة الأجنبية قبل الإفصاح عنها الى البورصة بدولة الكويت أو بالتزامن معه.</a:t>
            </a:r>
          </a:p>
          <a:p>
            <a:pPr marL="0" lvl="1" indent="0" algn="just" rtl="1" fontAlgn="base">
              <a:lnSpc>
                <a:spcPct val="120000"/>
              </a:lnSpc>
              <a:spcBef>
                <a:spcPct val="0"/>
              </a:spcBef>
              <a:spcAft>
                <a:spcPts val="600"/>
              </a:spcAft>
              <a:buNone/>
            </a:pPr>
            <a:r>
              <a:rPr lang="ar-KW" sz="1500" dirty="0">
                <a:solidFill>
                  <a:schemeClr val="tx2"/>
                </a:solidFill>
                <a:latin typeface="Calibri" pitchFamily="34" charset="0"/>
                <a:cs typeface="mohammad bold art 1" pitchFamily="2" charset="-78"/>
              </a:rPr>
              <a:t>5</a:t>
            </a:r>
            <a:r>
              <a:rPr lang="ar-KW" sz="1500" dirty="0" smtClean="0">
                <a:solidFill>
                  <a:schemeClr val="tx2"/>
                </a:solidFill>
                <a:latin typeface="Calibri" pitchFamily="34" charset="0"/>
                <a:cs typeface="mohammad bold art 1" pitchFamily="2" charset="-78"/>
              </a:rPr>
              <a:t>. أن </a:t>
            </a:r>
            <a:r>
              <a:rPr lang="ar-KW" sz="1500" dirty="0">
                <a:solidFill>
                  <a:schemeClr val="tx2"/>
                </a:solidFill>
                <a:latin typeface="Calibri" pitchFamily="34" charset="0"/>
                <a:cs typeface="mohammad bold art 1" pitchFamily="2" charset="-78"/>
              </a:rPr>
              <a:t>تقدم الشركة تعهداً بالالتزام بتزويد البورصة بدولة الكويت بكافة متطلبات وأي بيانات متعلقة بالإفصاح في البورصة الأجنبية.</a:t>
            </a:r>
          </a:p>
          <a:p>
            <a:pPr marL="0" indent="0" algn="r" rtl="1" fontAlgn="base">
              <a:lnSpc>
                <a:spcPct val="110000"/>
              </a:lnSpc>
              <a:spcBef>
                <a:spcPct val="0"/>
              </a:spcBef>
              <a:spcAft>
                <a:spcPts val="600"/>
              </a:spcAft>
              <a:buNone/>
            </a:pPr>
            <a:endParaRPr lang="ar-KW" sz="1500" b="1" dirty="0">
              <a:solidFill>
                <a:schemeClr val="tx2"/>
              </a:solidFill>
              <a:latin typeface="Calibri" pitchFamily="34" charset="0"/>
              <a:cs typeface="mohammad bold art 1" pitchFamily="2" charset="-78"/>
            </a:endParaRPr>
          </a:p>
          <a:p>
            <a:pPr marL="0" indent="0" algn="r" rtl="1" fontAlgn="base">
              <a:lnSpc>
                <a:spcPct val="110000"/>
              </a:lnSpc>
              <a:spcBef>
                <a:spcPct val="0"/>
              </a:spcBef>
              <a:spcAft>
                <a:spcPts val="600"/>
              </a:spcAft>
              <a:buNone/>
            </a:pPr>
            <a:endParaRPr lang="ar-KW" sz="1500" b="1" dirty="0">
              <a:solidFill>
                <a:schemeClr val="tx2"/>
              </a:solidFill>
              <a:latin typeface="Calibri" pitchFamily="34" charset="0"/>
              <a:cs typeface="mohammad bold art 1" pitchFamily="2" charset="-78"/>
            </a:endParaRPr>
          </a:p>
        </p:txBody>
      </p:sp>
      <p:sp>
        <p:nvSpPr>
          <p:cNvPr id="4" name="Slide Number Placeholder 3"/>
          <p:cNvSpPr>
            <a:spLocks noGrp="1"/>
          </p:cNvSpPr>
          <p:nvPr>
            <p:ph type="sldNum" sz="quarter" idx="12"/>
          </p:nvPr>
        </p:nvSpPr>
        <p:spPr/>
        <p:txBody>
          <a:bodyPr/>
          <a:lstStyle/>
          <a:p>
            <a:fld id="{2E51A151-84BD-4E71-B744-C440629F458B}" type="slidenum">
              <a:rPr lang="en-US" smtClean="0"/>
              <a:pPr/>
              <a:t>38</a:t>
            </a:fld>
            <a:endParaRPr lang="en-US" dirty="0"/>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10521" y="354360"/>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057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5087890"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
        <p:nvSpPr>
          <p:cNvPr id="12" name="Title 1"/>
          <p:cNvSpPr txBox="1">
            <a:spLocks/>
          </p:cNvSpPr>
          <p:nvPr/>
        </p:nvSpPr>
        <p:spPr>
          <a:xfrm>
            <a:off x="4333877" y="208134"/>
            <a:ext cx="5876925" cy="114300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just" rtl="1" fontAlgn="base">
              <a:lnSpc>
                <a:spcPct val="100000"/>
              </a:lnSpc>
              <a:spcAft>
                <a:spcPts val="600"/>
              </a:spcAft>
            </a:pPr>
            <a:r>
              <a:rPr lang="ar-YE" sz="3200" b="1" dirty="0">
                <a:solidFill>
                  <a:schemeClr val="tx2"/>
                </a:solidFill>
                <a:latin typeface="Calibri" pitchFamily="34" charset="0"/>
                <a:cs typeface="mohammad bold art 1" pitchFamily="2" charset="-78"/>
              </a:rPr>
              <a:t>إدراج</a:t>
            </a:r>
            <a:r>
              <a:rPr lang="ar-KW" sz="3200" b="1" dirty="0">
                <a:solidFill>
                  <a:schemeClr val="tx2"/>
                </a:solidFill>
                <a:latin typeface="Calibri" pitchFamily="34" charset="0"/>
                <a:cs typeface="mohammad bold art 1" pitchFamily="2" charset="-78"/>
              </a:rPr>
              <a:t> أسهم شركات مساهمة</a:t>
            </a:r>
          </a:p>
        </p:txBody>
      </p:sp>
    </p:spTree>
    <p:extLst>
      <p:ext uri="{BB962C8B-B14F-4D97-AF65-F5344CB8AC3E}">
        <p14:creationId xmlns:p14="http://schemas.microsoft.com/office/powerpoint/2010/main" val="2277626629"/>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981202" y="1202257"/>
            <a:ext cx="8077198" cy="4525963"/>
          </a:xfrm>
        </p:spPr>
        <p:txBody>
          <a:bodyPr>
            <a:noAutofit/>
          </a:bodyPr>
          <a:lstStyle/>
          <a:p>
            <a:pPr algn="r" rtl="1" fontAlgn="base">
              <a:spcBef>
                <a:spcPct val="0"/>
              </a:spcBef>
              <a:spcAft>
                <a:spcPts val="600"/>
              </a:spcAft>
            </a:pPr>
            <a:endParaRPr lang="ar-KW" sz="1600" b="1" dirty="0" smtClean="0">
              <a:solidFill>
                <a:schemeClr val="tx2"/>
              </a:solidFill>
              <a:latin typeface="Calibri" pitchFamily="34" charset="0"/>
              <a:cs typeface="mohammad bold art 1" pitchFamily="2" charset="-78"/>
            </a:endParaRPr>
          </a:p>
          <a:p>
            <a:pPr algn="just" rtl="1" fontAlgn="base">
              <a:lnSpc>
                <a:spcPct val="100000"/>
              </a:lnSpc>
              <a:spcBef>
                <a:spcPct val="0"/>
              </a:spcBef>
              <a:spcAft>
                <a:spcPts val="600"/>
              </a:spcAft>
              <a:buFont typeface="Wingdings" panose="05000000000000000000" pitchFamily="2" charset="2"/>
              <a:buChar char="Ø"/>
            </a:pPr>
            <a:endParaRPr lang="ar-KW" sz="1600" dirty="0" smtClean="0">
              <a:solidFill>
                <a:schemeClr val="tx2"/>
              </a:solidFill>
              <a:latin typeface="Calibri" pitchFamily="34" charset="0"/>
              <a:cs typeface="mohammad bold art 1" pitchFamily="2" charset="-78"/>
            </a:endParaRPr>
          </a:p>
          <a:p>
            <a:pPr algn="just" rtl="1" fontAlgn="base">
              <a:lnSpc>
                <a:spcPct val="100000"/>
              </a:lnSpc>
              <a:spcBef>
                <a:spcPct val="0"/>
              </a:spcBef>
              <a:spcAft>
                <a:spcPts val="600"/>
              </a:spcAft>
              <a:buFont typeface="Wingdings" panose="05000000000000000000" pitchFamily="2" charset="2"/>
              <a:buChar char="Ø"/>
            </a:pPr>
            <a:endParaRPr lang="ar-KW" sz="1600" dirty="0">
              <a:solidFill>
                <a:schemeClr val="tx2"/>
              </a:solidFill>
              <a:latin typeface="Calibri" pitchFamily="34" charset="0"/>
              <a:cs typeface="mohammad bold art 1" pitchFamily="2" charset="-78"/>
            </a:endParaRPr>
          </a:p>
          <a:p>
            <a:pPr algn="just" rtl="1" fontAlgn="base">
              <a:lnSpc>
                <a:spcPct val="100000"/>
              </a:lnSpc>
              <a:spcBef>
                <a:spcPct val="0"/>
              </a:spcBef>
              <a:spcAft>
                <a:spcPts val="600"/>
              </a:spcAft>
              <a:buFont typeface="Wingdings" panose="05000000000000000000" pitchFamily="2" charset="2"/>
              <a:buChar char="Ø"/>
            </a:pPr>
            <a:endParaRPr lang="ar-KW" sz="1600" dirty="0">
              <a:solidFill>
                <a:schemeClr val="tx2"/>
              </a:solidFill>
              <a:latin typeface="Calibri" pitchFamily="34" charset="0"/>
              <a:cs typeface="mohammad bold art 1" pitchFamily="2" charset="-78"/>
            </a:endParaRPr>
          </a:p>
          <a:p>
            <a:pPr algn="just" rtl="1" fontAlgn="base">
              <a:lnSpc>
                <a:spcPct val="100000"/>
              </a:lnSpc>
              <a:spcBef>
                <a:spcPct val="0"/>
              </a:spcBef>
              <a:spcAft>
                <a:spcPts val="600"/>
              </a:spcAft>
              <a:buFont typeface="Wingdings" panose="05000000000000000000" pitchFamily="2" charset="2"/>
              <a:buChar char="Ø"/>
            </a:pPr>
            <a:endParaRPr lang="ar-KW" sz="1600" dirty="0" smtClean="0">
              <a:solidFill>
                <a:schemeClr val="tx2"/>
              </a:solidFill>
              <a:latin typeface="Calibri" pitchFamily="34" charset="0"/>
              <a:cs typeface="mohammad bold art 1" pitchFamily="2" charset="-78"/>
            </a:endParaRPr>
          </a:p>
          <a:p>
            <a:pPr algn="just" rtl="1" fontAlgn="base">
              <a:lnSpc>
                <a:spcPct val="100000"/>
              </a:lnSpc>
              <a:spcBef>
                <a:spcPct val="0"/>
              </a:spcBef>
              <a:spcAft>
                <a:spcPts val="600"/>
              </a:spcAft>
              <a:buFont typeface="Wingdings" panose="05000000000000000000" pitchFamily="2" charset="2"/>
              <a:buChar char="Ø"/>
            </a:pPr>
            <a:r>
              <a:rPr lang="ar-YE" dirty="0">
                <a:solidFill>
                  <a:schemeClr val="tx2"/>
                </a:solidFill>
                <a:latin typeface="Calibri" pitchFamily="34" charset="0"/>
                <a:cs typeface="mohammad bold art 1" pitchFamily="2" charset="-78"/>
              </a:rPr>
              <a:t>إدراج</a:t>
            </a:r>
            <a:r>
              <a:rPr lang="ar-KW" dirty="0">
                <a:solidFill>
                  <a:schemeClr val="tx2"/>
                </a:solidFill>
                <a:latin typeface="Calibri" pitchFamily="34" charset="0"/>
                <a:cs typeface="mohammad bold art 1" pitchFamily="2" charset="-78"/>
              </a:rPr>
              <a:t> أسهم شركات </a:t>
            </a:r>
            <a:r>
              <a:rPr lang="ar-KW" dirty="0" smtClean="0">
                <a:solidFill>
                  <a:schemeClr val="tx2"/>
                </a:solidFill>
                <a:latin typeface="Calibri" pitchFamily="34" charset="0"/>
                <a:cs typeface="mohammad bold art 1" pitchFamily="2" charset="-78"/>
              </a:rPr>
              <a:t>مساهمة</a:t>
            </a:r>
          </a:p>
          <a:p>
            <a:pPr algn="just" rtl="1" fontAlgn="base">
              <a:lnSpc>
                <a:spcPct val="100000"/>
              </a:lnSpc>
              <a:spcBef>
                <a:spcPct val="0"/>
              </a:spcBef>
              <a:spcAft>
                <a:spcPts val="600"/>
              </a:spcAft>
              <a:buFont typeface="Wingdings" panose="05000000000000000000" pitchFamily="2" charset="2"/>
              <a:buChar char="Ø"/>
            </a:pPr>
            <a:endParaRPr lang="ar-KW" dirty="0" smtClean="0">
              <a:solidFill>
                <a:schemeClr val="tx2"/>
              </a:solidFill>
              <a:latin typeface="Calibri" pitchFamily="34" charset="0"/>
              <a:cs typeface="mohammad bold art 1" pitchFamily="2" charset="-78"/>
            </a:endParaRPr>
          </a:p>
          <a:p>
            <a:pPr marL="742950" lvl="2" indent="-285750" algn="just" rtl="1" fontAlgn="base">
              <a:lnSpc>
                <a:spcPct val="100000"/>
              </a:lnSpc>
              <a:spcBef>
                <a:spcPct val="0"/>
              </a:spcBef>
              <a:spcAft>
                <a:spcPts val="600"/>
              </a:spcAft>
              <a:buFont typeface="Wingdings" panose="05000000000000000000" pitchFamily="2" charset="2"/>
              <a:buChar char="§"/>
            </a:pPr>
            <a:r>
              <a:rPr lang="ar-KW" dirty="0">
                <a:solidFill>
                  <a:schemeClr val="tx2"/>
                </a:solidFill>
                <a:latin typeface="Sakkal Majalla" pitchFamily="2" charset="-78"/>
                <a:cs typeface="mohammad bold art 1" pitchFamily="2" charset="-78"/>
              </a:rPr>
              <a:t>نقل إدراج أسهم شركة بين السوق </a:t>
            </a:r>
            <a:r>
              <a:rPr lang="ar-KW" dirty="0" smtClean="0">
                <a:solidFill>
                  <a:schemeClr val="tx2"/>
                </a:solidFill>
                <a:latin typeface="Sakkal Majalla" pitchFamily="2" charset="-78"/>
                <a:cs typeface="mohammad bold art 1" pitchFamily="2" charset="-78"/>
              </a:rPr>
              <a:t>الرئيسي </a:t>
            </a:r>
            <a:r>
              <a:rPr lang="ar-KW" dirty="0">
                <a:solidFill>
                  <a:schemeClr val="tx2"/>
                </a:solidFill>
                <a:latin typeface="Sakkal Majalla" pitchFamily="2" charset="-78"/>
                <a:cs typeface="mohammad bold art 1" pitchFamily="2" charset="-78"/>
              </a:rPr>
              <a:t>والسوق الموازي </a:t>
            </a:r>
            <a:endParaRPr lang="ar-KW" dirty="0" smtClean="0">
              <a:solidFill>
                <a:schemeClr val="tx2"/>
              </a:solidFill>
              <a:latin typeface="Calibri" pitchFamily="34" charset="0"/>
              <a:cs typeface="mohammad bold art 1" pitchFamily="2" charset="-78"/>
            </a:endParaRPr>
          </a:p>
          <a:p>
            <a:pPr marL="0" indent="0" algn="just" rtl="1" fontAlgn="base">
              <a:lnSpc>
                <a:spcPct val="100000"/>
              </a:lnSpc>
              <a:spcBef>
                <a:spcPct val="0"/>
              </a:spcBef>
              <a:spcAft>
                <a:spcPts val="600"/>
              </a:spcAft>
              <a:buNone/>
            </a:pPr>
            <a:endParaRPr lang="en-US" sz="1600" dirty="0" smtClean="0">
              <a:solidFill>
                <a:schemeClr val="tx2"/>
              </a:solidFill>
              <a:latin typeface="Calibri" pitchFamily="34" charset="0"/>
              <a:cs typeface="mohammad bold art 1" pitchFamily="2" charset="-78"/>
            </a:endParaRPr>
          </a:p>
          <a:p>
            <a:pPr marL="0" indent="0" algn="just" rtl="1" fontAlgn="base">
              <a:spcBef>
                <a:spcPct val="0"/>
              </a:spcBef>
              <a:spcAft>
                <a:spcPts val="600"/>
              </a:spcAft>
              <a:buNone/>
            </a:pPr>
            <a:endParaRPr lang="en-US" sz="1600" b="1" dirty="0" smtClean="0">
              <a:solidFill>
                <a:schemeClr val="tx2"/>
              </a:solidFill>
              <a:latin typeface="Calibri" pitchFamily="34" charset="0"/>
              <a:cs typeface="mohammad bold art 1" pitchFamily="2" charset="-78"/>
            </a:endParaRPr>
          </a:p>
          <a:p>
            <a:pPr marL="0" indent="0" algn="just" rtl="1" fontAlgn="base">
              <a:spcBef>
                <a:spcPct val="0"/>
              </a:spcBef>
              <a:spcAft>
                <a:spcPts val="600"/>
              </a:spcAft>
              <a:buNone/>
            </a:pPr>
            <a:endParaRPr lang="ar-KW" sz="1600" b="1" dirty="0">
              <a:solidFill>
                <a:schemeClr val="tx2"/>
              </a:solidFill>
              <a:latin typeface="Calibri" pitchFamily="34" charset="0"/>
              <a:cs typeface="mohammad bold art 1" pitchFamily="2" charset="-78"/>
            </a:endParaRPr>
          </a:p>
          <a:p>
            <a:pPr algn="r" rtl="1" fontAlgn="base">
              <a:spcBef>
                <a:spcPct val="0"/>
              </a:spcBef>
              <a:spcAft>
                <a:spcPts val="600"/>
              </a:spcAft>
            </a:pPr>
            <a:endParaRPr lang="ar-KW" sz="1600" b="1" dirty="0">
              <a:solidFill>
                <a:schemeClr val="tx2"/>
              </a:solidFill>
              <a:latin typeface="Calibri" pitchFamily="34" charset="0"/>
              <a:cs typeface="mohammad bold art 1" pitchFamily="2" charset="-78"/>
            </a:endParaRPr>
          </a:p>
          <a:p>
            <a:pPr marL="0" indent="0" algn="just" rtl="1" fontAlgn="base">
              <a:spcBef>
                <a:spcPct val="0"/>
              </a:spcBef>
              <a:spcAft>
                <a:spcPts val="600"/>
              </a:spcAft>
              <a:buNone/>
            </a:pPr>
            <a:endParaRPr lang="ar-KW" sz="1600" dirty="0" smtClean="0">
              <a:solidFill>
                <a:schemeClr val="tx2"/>
              </a:solidFill>
              <a:latin typeface="Calibri" pitchFamily="34" charset="0"/>
              <a:cs typeface="mohammad bold art 1" pitchFamily="2" charset="-78"/>
            </a:endParaRPr>
          </a:p>
        </p:txBody>
      </p:sp>
      <p:sp>
        <p:nvSpPr>
          <p:cNvPr id="4" name="Slide Number Placeholder 3"/>
          <p:cNvSpPr>
            <a:spLocks noGrp="1"/>
          </p:cNvSpPr>
          <p:nvPr>
            <p:ph type="sldNum" sz="quarter" idx="12"/>
          </p:nvPr>
        </p:nvSpPr>
        <p:spPr/>
        <p:txBody>
          <a:bodyPr/>
          <a:lstStyle/>
          <a:p>
            <a:fld id="{2E51A151-84BD-4E71-B744-C440629F458B}" type="slidenum">
              <a:rPr lang="en-US" smtClean="0"/>
              <a:pPr/>
              <a:t>39</a:t>
            </a:fld>
            <a:endParaRPr lang="en-US" dirty="0"/>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916934" y="381001"/>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057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5087890"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87048535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916934" y="1414944"/>
            <a:ext cx="8141466" cy="4525963"/>
          </a:xfrm>
        </p:spPr>
        <p:txBody>
          <a:bodyPr>
            <a:noAutofit/>
          </a:bodyPr>
          <a:lstStyle/>
          <a:p>
            <a:pPr marL="0" indent="0" algn="just" rtl="1" fontAlgn="base">
              <a:spcBef>
                <a:spcPct val="0"/>
              </a:spcBef>
              <a:spcAft>
                <a:spcPts val="600"/>
              </a:spcAft>
              <a:buNone/>
            </a:pPr>
            <a:r>
              <a:rPr lang="ar-KW" sz="1800" b="1" u="sng" dirty="0" smtClean="0">
                <a:solidFill>
                  <a:schemeClr val="tx2"/>
                </a:solidFill>
                <a:latin typeface="Calibri" pitchFamily="34" charset="0"/>
                <a:cs typeface="mohammad bold art 1" pitchFamily="2" charset="-78"/>
              </a:rPr>
              <a:t>نطاق </a:t>
            </a:r>
            <a:r>
              <a:rPr lang="ar-KW" sz="1800" b="1" u="sng" dirty="0">
                <a:solidFill>
                  <a:schemeClr val="tx2"/>
                </a:solidFill>
                <a:latin typeface="Calibri" pitchFamily="34" charset="0"/>
                <a:cs typeface="mohammad bold art 1" pitchFamily="2" charset="-78"/>
              </a:rPr>
              <a:t>التطبيق </a:t>
            </a:r>
            <a:r>
              <a:rPr lang="ar-KW" sz="1800" b="1" u="sng" dirty="0" smtClean="0">
                <a:solidFill>
                  <a:schemeClr val="tx2"/>
                </a:solidFill>
                <a:latin typeface="Calibri" pitchFamily="34" charset="0"/>
                <a:cs typeface="mohammad bold art 1" pitchFamily="2" charset="-78"/>
              </a:rPr>
              <a:t>:</a:t>
            </a:r>
          </a:p>
          <a:p>
            <a:pPr marL="0" indent="0" algn="just" rtl="1" fontAlgn="base">
              <a:lnSpc>
                <a:spcPct val="50000"/>
              </a:lnSpc>
              <a:spcBef>
                <a:spcPct val="0"/>
              </a:spcBef>
              <a:spcAft>
                <a:spcPts val="600"/>
              </a:spcAft>
              <a:buNone/>
            </a:pPr>
            <a:endParaRPr lang="ar-KW" sz="1550" b="1" u="sng" dirty="0" smtClean="0">
              <a:solidFill>
                <a:schemeClr val="tx2"/>
              </a:solidFill>
              <a:latin typeface="Calibri" pitchFamily="34" charset="0"/>
              <a:cs typeface="mohammad bold art 1" pitchFamily="2" charset="-78"/>
            </a:endParaRPr>
          </a:p>
          <a:p>
            <a:pPr algn="just" rtl="1" fontAlgn="base">
              <a:spcBef>
                <a:spcPct val="0"/>
              </a:spcBef>
              <a:spcAft>
                <a:spcPts val="600"/>
              </a:spcAft>
              <a:buFont typeface="Wingdings" panose="05000000000000000000" pitchFamily="2" charset="2"/>
              <a:buChar char="§"/>
            </a:pPr>
            <a:r>
              <a:rPr lang="ar-YE" sz="1550" dirty="0">
                <a:solidFill>
                  <a:schemeClr val="tx2"/>
                </a:solidFill>
                <a:latin typeface="Calibri" pitchFamily="34" charset="0"/>
                <a:cs typeface="mohammad bold art 1" pitchFamily="2" charset="-78"/>
              </a:rPr>
              <a:t>تسري </a:t>
            </a:r>
            <a:r>
              <a:rPr lang="ar-KW" sz="1550" dirty="0" smtClean="0">
                <a:solidFill>
                  <a:schemeClr val="tx2"/>
                </a:solidFill>
                <a:latin typeface="Calibri" pitchFamily="34" charset="0"/>
                <a:cs typeface="mohammad bold art 1" pitchFamily="2" charset="-78"/>
              </a:rPr>
              <a:t> أحكام هذا الكتاب </a:t>
            </a:r>
            <a:r>
              <a:rPr lang="ar-YE" sz="1550" dirty="0" smtClean="0">
                <a:solidFill>
                  <a:schemeClr val="tx2"/>
                </a:solidFill>
                <a:latin typeface="Calibri" pitchFamily="34" charset="0"/>
                <a:cs typeface="mohammad bold art 1" pitchFamily="2" charset="-78"/>
              </a:rPr>
              <a:t>على </a:t>
            </a:r>
            <a:r>
              <a:rPr lang="ar-YE" sz="1550" dirty="0">
                <a:solidFill>
                  <a:schemeClr val="tx2"/>
                </a:solidFill>
                <a:latin typeface="Calibri" pitchFamily="34" charset="0"/>
                <a:cs typeface="mohammad bold art 1" pitchFamily="2" charset="-78"/>
              </a:rPr>
              <a:t>الأوراق المالية المدرجة في البورصة أو التي يتم تقديم طلب لإدراجها في البورصة</a:t>
            </a:r>
            <a:r>
              <a:rPr lang="ar-KW" sz="1550" dirty="0" smtClean="0">
                <a:solidFill>
                  <a:schemeClr val="tx2"/>
                </a:solidFill>
                <a:latin typeface="Calibri" pitchFamily="34" charset="0"/>
                <a:cs typeface="mohammad bold art 1" pitchFamily="2" charset="-78"/>
              </a:rPr>
              <a:t>.</a:t>
            </a:r>
          </a:p>
          <a:p>
            <a:pPr marL="0" indent="0" algn="just" rtl="1" fontAlgn="base">
              <a:lnSpc>
                <a:spcPct val="50000"/>
              </a:lnSpc>
              <a:spcBef>
                <a:spcPct val="0"/>
              </a:spcBef>
              <a:spcAft>
                <a:spcPts val="600"/>
              </a:spcAft>
              <a:buNone/>
            </a:pPr>
            <a:endParaRPr lang="ar-KW" sz="1550" dirty="0">
              <a:solidFill>
                <a:schemeClr val="tx2"/>
              </a:solidFill>
              <a:latin typeface="Calibri" pitchFamily="34" charset="0"/>
              <a:cs typeface="mohammad bold art 1" pitchFamily="2" charset="-78"/>
            </a:endParaRPr>
          </a:p>
          <a:p>
            <a:pPr algn="just" rtl="1" fontAlgn="base">
              <a:spcBef>
                <a:spcPct val="0"/>
              </a:spcBef>
              <a:spcAft>
                <a:spcPts val="600"/>
              </a:spcAft>
              <a:buFont typeface="Wingdings" panose="05000000000000000000" pitchFamily="2" charset="2"/>
              <a:buChar char="§"/>
            </a:pPr>
            <a:r>
              <a:rPr lang="ar-YE" sz="1550" dirty="0">
                <a:solidFill>
                  <a:schemeClr val="tx2"/>
                </a:solidFill>
                <a:latin typeface="Calibri" pitchFamily="34" charset="0"/>
                <a:cs typeface="mohammad bold art 1" pitchFamily="2" charset="-78"/>
              </a:rPr>
              <a:t>تنطبق أحكام هذا الكتاب على ما يلي: </a:t>
            </a:r>
            <a:endParaRPr lang="ar-KW" sz="1550" dirty="0" smtClean="0">
              <a:solidFill>
                <a:schemeClr val="tx2"/>
              </a:solidFill>
              <a:latin typeface="Calibri" pitchFamily="34" charset="0"/>
              <a:cs typeface="mohammad bold art 1" pitchFamily="2" charset="-78"/>
            </a:endParaRPr>
          </a:p>
          <a:p>
            <a:pPr marL="457200" lvl="1" indent="0" algn="just" rtl="1" fontAlgn="base">
              <a:spcBef>
                <a:spcPct val="0"/>
              </a:spcBef>
              <a:spcAft>
                <a:spcPts val="600"/>
              </a:spcAft>
              <a:buNone/>
            </a:pPr>
            <a:r>
              <a:rPr lang="ar-KW" sz="1550" dirty="0">
                <a:solidFill>
                  <a:schemeClr val="tx2"/>
                </a:solidFill>
                <a:latin typeface="Calibri" pitchFamily="34" charset="0"/>
                <a:cs typeface="mohammad bold art 1" pitchFamily="2" charset="-78"/>
              </a:rPr>
              <a:t>1</a:t>
            </a:r>
            <a:r>
              <a:rPr lang="ar-KW" sz="1550" dirty="0" smtClean="0">
                <a:solidFill>
                  <a:schemeClr val="tx2"/>
                </a:solidFill>
                <a:latin typeface="Calibri" pitchFamily="34" charset="0"/>
                <a:cs typeface="mohammad bold art 1" pitchFamily="2" charset="-78"/>
              </a:rPr>
              <a:t>. شركات </a:t>
            </a:r>
            <a:r>
              <a:rPr lang="ar-KW" sz="1550" dirty="0">
                <a:solidFill>
                  <a:schemeClr val="tx2"/>
                </a:solidFill>
                <a:latin typeface="Calibri" pitchFamily="34" charset="0"/>
                <a:cs typeface="mohammad bold art 1" pitchFamily="2" charset="-78"/>
              </a:rPr>
              <a:t>المساهمة المدرجة في البورصة. </a:t>
            </a:r>
          </a:p>
          <a:p>
            <a:pPr marL="457200" lvl="1" indent="0" algn="just" rtl="1" fontAlgn="base">
              <a:spcBef>
                <a:spcPct val="0"/>
              </a:spcBef>
              <a:spcAft>
                <a:spcPts val="600"/>
              </a:spcAft>
              <a:buNone/>
            </a:pPr>
            <a:r>
              <a:rPr lang="ar-KW" sz="1550" dirty="0">
                <a:solidFill>
                  <a:schemeClr val="tx2"/>
                </a:solidFill>
                <a:latin typeface="Calibri" pitchFamily="34" charset="0"/>
                <a:cs typeface="mohammad bold art 1" pitchFamily="2" charset="-78"/>
              </a:rPr>
              <a:t>2</a:t>
            </a:r>
            <a:r>
              <a:rPr lang="ar-KW" sz="1550" dirty="0" smtClean="0">
                <a:solidFill>
                  <a:schemeClr val="tx2"/>
                </a:solidFill>
                <a:latin typeface="Calibri" pitchFamily="34" charset="0"/>
                <a:cs typeface="mohammad bold art 1" pitchFamily="2" charset="-78"/>
              </a:rPr>
              <a:t>. شركات </a:t>
            </a:r>
            <a:r>
              <a:rPr lang="ar-KW" sz="1550" dirty="0">
                <a:solidFill>
                  <a:schemeClr val="tx2"/>
                </a:solidFill>
                <a:latin typeface="Calibri" pitchFamily="34" charset="0"/>
                <a:cs typeface="mohammad bold art 1" pitchFamily="2" charset="-78"/>
              </a:rPr>
              <a:t>المساهمة التي تتقدم بطلب إدراج أسهمها في البورصة. </a:t>
            </a:r>
            <a:endParaRPr lang="ar-KW" sz="1550" dirty="0" smtClean="0">
              <a:solidFill>
                <a:schemeClr val="tx2"/>
              </a:solidFill>
              <a:latin typeface="Calibri" pitchFamily="34" charset="0"/>
              <a:cs typeface="mohammad bold art 1" pitchFamily="2" charset="-78"/>
            </a:endParaRPr>
          </a:p>
          <a:p>
            <a:pPr marL="457200" lvl="1" indent="0" algn="just" rtl="1" fontAlgn="base">
              <a:lnSpc>
                <a:spcPct val="50000"/>
              </a:lnSpc>
              <a:spcBef>
                <a:spcPct val="0"/>
              </a:spcBef>
              <a:spcAft>
                <a:spcPts val="600"/>
              </a:spcAft>
              <a:buNone/>
            </a:pPr>
            <a:endParaRPr lang="ar-KW" sz="1550" dirty="0" smtClean="0">
              <a:solidFill>
                <a:schemeClr val="tx2"/>
              </a:solidFill>
              <a:latin typeface="Calibri" pitchFamily="34" charset="0"/>
              <a:cs typeface="mohammad bold art 1" pitchFamily="2" charset="-78"/>
            </a:endParaRPr>
          </a:p>
          <a:p>
            <a:pPr algn="just" rtl="1" fontAlgn="base">
              <a:spcBef>
                <a:spcPct val="0"/>
              </a:spcBef>
              <a:spcAft>
                <a:spcPts val="600"/>
              </a:spcAft>
              <a:buFont typeface="Wingdings" panose="05000000000000000000" pitchFamily="2" charset="2"/>
              <a:buChar char="§"/>
            </a:pPr>
            <a:r>
              <a:rPr lang="ar-KW" sz="1550" dirty="0">
                <a:solidFill>
                  <a:schemeClr val="tx2"/>
                </a:solidFill>
                <a:latin typeface="Calibri" pitchFamily="34" charset="0"/>
                <a:cs typeface="mohammad bold art 1" pitchFamily="2" charset="-78"/>
              </a:rPr>
              <a:t>لا يجوز إدراج أي ورقة مالية في البورصة إلا بعد موافقة الهيئة</a:t>
            </a:r>
            <a:r>
              <a:rPr lang="ar-KW" sz="1550" dirty="0" smtClean="0">
                <a:solidFill>
                  <a:schemeClr val="tx2"/>
                </a:solidFill>
                <a:latin typeface="Calibri" pitchFamily="34" charset="0"/>
                <a:cs typeface="mohammad bold art 1" pitchFamily="2" charset="-78"/>
              </a:rPr>
              <a:t>.</a:t>
            </a:r>
          </a:p>
          <a:p>
            <a:pPr algn="just" rtl="1" fontAlgn="base">
              <a:lnSpc>
                <a:spcPct val="50000"/>
              </a:lnSpc>
              <a:spcBef>
                <a:spcPct val="0"/>
              </a:spcBef>
              <a:spcAft>
                <a:spcPts val="600"/>
              </a:spcAft>
              <a:buFont typeface="Wingdings" panose="05000000000000000000" pitchFamily="2" charset="2"/>
              <a:buChar char="§"/>
            </a:pPr>
            <a:endParaRPr lang="ar-KW" sz="1550" dirty="0">
              <a:solidFill>
                <a:schemeClr val="tx2"/>
              </a:solidFill>
              <a:latin typeface="Calibri" pitchFamily="34" charset="0"/>
              <a:cs typeface="mohammad bold art 1" pitchFamily="2" charset="-78"/>
            </a:endParaRPr>
          </a:p>
          <a:p>
            <a:pPr algn="just" rtl="1" fontAlgn="base">
              <a:spcBef>
                <a:spcPct val="0"/>
              </a:spcBef>
              <a:spcAft>
                <a:spcPts val="600"/>
              </a:spcAft>
              <a:buFont typeface="Wingdings" panose="05000000000000000000" pitchFamily="2" charset="2"/>
              <a:buChar char="§"/>
            </a:pPr>
            <a:r>
              <a:rPr lang="ar-YE" sz="1550" dirty="0" smtClean="0">
                <a:solidFill>
                  <a:schemeClr val="tx2"/>
                </a:solidFill>
                <a:latin typeface="Calibri" pitchFamily="34" charset="0"/>
                <a:cs typeface="mohammad bold art 1" pitchFamily="2" charset="-78"/>
              </a:rPr>
              <a:t>تلتزم </a:t>
            </a:r>
            <a:r>
              <a:rPr lang="ar-YE" sz="1550" dirty="0">
                <a:solidFill>
                  <a:schemeClr val="tx2"/>
                </a:solidFill>
                <a:latin typeface="Calibri" pitchFamily="34" charset="0"/>
                <a:cs typeface="mohammad bold art 1" pitchFamily="2" charset="-78"/>
              </a:rPr>
              <a:t>الشركة المدرجة بتوجيه إخطار إلى الهيئة بجدول الأعمال وميعاد ومكان اجتماع الجمعية العامة قبل سبعة أيام عمل على الأقل من انعقاد </a:t>
            </a:r>
            <a:r>
              <a:rPr lang="ar-YE" sz="1550" dirty="0" smtClean="0">
                <a:solidFill>
                  <a:schemeClr val="tx2"/>
                </a:solidFill>
                <a:latin typeface="Calibri" pitchFamily="34" charset="0"/>
                <a:cs typeface="mohammad bold art 1" pitchFamily="2" charset="-78"/>
              </a:rPr>
              <a:t>الاجتما</a:t>
            </a:r>
            <a:r>
              <a:rPr lang="ar-YE" sz="1550" dirty="0">
                <a:solidFill>
                  <a:schemeClr val="tx2"/>
                </a:solidFill>
                <a:latin typeface="Calibri" pitchFamily="34" charset="0"/>
                <a:cs typeface="mohammad bold art 1" pitchFamily="2" charset="-78"/>
              </a:rPr>
              <a:t>ع</a:t>
            </a:r>
            <a:r>
              <a:rPr lang="ar-KW" sz="1550" dirty="0">
                <a:solidFill>
                  <a:schemeClr val="tx2"/>
                </a:solidFill>
                <a:latin typeface="Calibri" pitchFamily="34" charset="0"/>
                <a:cs typeface="mohammad bold art 1" pitchFamily="2" charset="-78"/>
              </a:rPr>
              <a:t>. </a:t>
            </a:r>
            <a:endParaRPr lang="ar-KW" sz="1550" dirty="0" smtClean="0">
              <a:solidFill>
                <a:schemeClr val="tx2"/>
              </a:solidFill>
              <a:latin typeface="Calibri" pitchFamily="34" charset="0"/>
              <a:cs typeface="mohammad bold art 1" pitchFamily="2" charset="-78"/>
            </a:endParaRPr>
          </a:p>
          <a:p>
            <a:pPr algn="just" rtl="1" fontAlgn="base">
              <a:lnSpc>
                <a:spcPct val="50000"/>
              </a:lnSpc>
              <a:spcBef>
                <a:spcPct val="0"/>
              </a:spcBef>
              <a:spcAft>
                <a:spcPts val="600"/>
              </a:spcAft>
              <a:buFont typeface="Wingdings" panose="05000000000000000000" pitchFamily="2" charset="2"/>
              <a:buChar char="§"/>
            </a:pPr>
            <a:endParaRPr lang="ar-KW" sz="1550" dirty="0" smtClean="0">
              <a:solidFill>
                <a:schemeClr val="tx2"/>
              </a:solidFill>
              <a:latin typeface="Calibri" pitchFamily="34" charset="0"/>
              <a:cs typeface="mohammad bold art 1" pitchFamily="2" charset="-78"/>
            </a:endParaRPr>
          </a:p>
          <a:p>
            <a:pPr algn="just" rtl="1" fontAlgn="base">
              <a:lnSpc>
                <a:spcPct val="100000"/>
              </a:lnSpc>
              <a:spcBef>
                <a:spcPct val="0"/>
              </a:spcBef>
              <a:spcAft>
                <a:spcPts val="600"/>
              </a:spcAft>
              <a:buFont typeface="Wingdings" panose="05000000000000000000" pitchFamily="2" charset="2"/>
              <a:buChar char="§"/>
            </a:pPr>
            <a:r>
              <a:rPr lang="ar-KW" sz="1550" dirty="0">
                <a:solidFill>
                  <a:schemeClr val="tx2"/>
                </a:solidFill>
                <a:latin typeface="Calibri" pitchFamily="34" charset="0"/>
                <a:cs typeface="mohammad bold art 1" pitchFamily="2" charset="-78"/>
              </a:rPr>
              <a:t>تلتزم الشركات الكويتية المدرجة في البورصة بتوزيع أسهم المنحة المجانية المستحقة للمساهمين خلال عشرة أيام عمل من تاريخ تعديل سعر السهم في البورصة. وتلتزم الشركات الكويتية المدرجة في البورصة بتوزيع الأرباح النقدية المستحقة للمساهمين خلال عشرة أيام عمل من تاريخ انعقاد الجمعية العامة العادية للشركة. وتستثنى الشركات غير الكويتية المدرجة في البورصة من حكم هذه المادة، وينطبق عليها النظم المعمول بها في البورصة المدرجة بها بالدولة المؤسسة فيها تلك الشركات.</a:t>
            </a:r>
          </a:p>
          <a:p>
            <a:pPr marL="0" indent="0" algn="r" rtl="1" fontAlgn="base">
              <a:spcBef>
                <a:spcPct val="0"/>
              </a:spcBef>
              <a:spcAft>
                <a:spcPts val="600"/>
              </a:spcAft>
              <a:buNone/>
            </a:pPr>
            <a:endParaRPr lang="ar-KW" sz="1550" dirty="0" smtClean="0">
              <a:solidFill>
                <a:schemeClr val="tx2"/>
              </a:solidFill>
              <a:latin typeface="Calibri" pitchFamily="34" charset="0"/>
              <a:cs typeface="mohammad bold art 1" pitchFamily="2" charset="-78"/>
            </a:endParaRPr>
          </a:p>
          <a:p>
            <a:pPr marL="0" indent="0" algn="r" rtl="1" fontAlgn="base">
              <a:spcBef>
                <a:spcPct val="0"/>
              </a:spcBef>
              <a:spcAft>
                <a:spcPts val="600"/>
              </a:spcAft>
              <a:buNone/>
            </a:pPr>
            <a:endParaRPr lang="ar-KW" sz="1550" dirty="0">
              <a:solidFill>
                <a:schemeClr val="tx2"/>
              </a:solidFill>
              <a:latin typeface="Calibri" pitchFamily="34" charset="0"/>
              <a:cs typeface="mohammad bold art 1" pitchFamily="2" charset="-78"/>
            </a:endParaRPr>
          </a:p>
          <a:p>
            <a:pPr marL="0" indent="0" algn="r" rtl="1">
              <a:buNone/>
            </a:pPr>
            <a:endParaRPr lang="ar-KW" sz="1550" b="1" dirty="0"/>
          </a:p>
          <a:p>
            <a:pPr algn="r" rtl="1" fontAlgn="base">
              <a:spcBef>
                <a:spcPct val="0"/>
              </a:spcBef>
              <a:spcAft>
                <a:spcPts val="600"/>
              </a:spcAft>
            </a:pPr>
            <a:endParaRPr lang="ar-KW" sz="1550" dirty="0">
              <a:solidFill>
                <a:schemeClr val="tx2"/>
              </a:solidFill>
              <a:latin typeface="Calibri" pitchFamily="34" charset="0"/>
            </a:endParaRPr>
          </a:p>
        </p:txBody>
      </p:sp>
      <p:sp>
        <p:nvSpPr>
          <p:cNvPr id="4" name="Slide Number Placeholder 3"/>
          <p:cNvSpPr>
            <a:spLocks noGrp="1"/>
          </p:cNvSpPr>
          <p:nvPr>
            <p:ph type="sldNum" sz="quarter" idx="12"/>
          </p:nvPr>
        </p:nvSpPr>
        <p:spPr/>
        <p:txBody>
          <a:bodyPr/>
          <a:lstStyle/>
          <a:p>
            <a:fld id="{2E51A151-84BD-4E71-B744-C440629F458B}" type="slidenum">
              <a:rPr lang="en-US" smtClean="0"/>
              <a:pPr/>
              <a:t>4</a:t>
            </a:fld>
            <a:endParaRPr lang="en-US" dirty="0"/>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916934" y="388938"/>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057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5087890"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
        <p:nvSpPr>
          <p:cNvPr id="12" name="Title 1"/>
          <p:cNvSpPr txBox="1">
            <a:spLocks/>
          </p:cNvSpPr>
          <p:nvPr/>
        </p:nvSpPr>
        <p:spPr>
          <a:xfrm>
            <a:off x="4333877" y="274638"/>
            <a:ext cx="5876925" cy="114300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just" rtl="1" fontAlgn="base">
              <a:lnSpc>
                <a:spcPct val="100000"/>
              </a:lnSpc>
              <a:spcAft>
                <a:spcPts val="600"/>
              </a:spcAft>
            </a:pPr>
            <a:r>
              <a:rPr lang="ar-KW" sz="3200" b="1" dirty="0" smtClean="0">
                <a:solidFill>
                  <a:schemeClr val="tx2"/>
                </a:solidFill>
                <a:latin typeface="Calibri" pitchFamily="34" charset="0"/>
                <a:cs typeface="mohammad bold art 1" pitchFamily="2" charset="-78"/>
              </a:rPr>
              <a:t>أحكام عامة ونطاق التطبيق</a:t>
            </a:r>
            <a:endParaRPr lang="ar-KW" sz="3200" b="1" dirty="0">
              <a:solidFill>
                <a:schemeClr val="tx2"/>
              </a:solidFill>
              <a:latin typeface="Calibri" pitchFamily="34" charset="0"/>
              <a:cs typeface="mohammad bold art 1" pitchFamily="2" charset="-78"/>
            </a:endParaRPr>
          </a:p>
        </p:txBody>
      </p:sp>
    </p:spTree>
    <p:extLst>
      <p:ext uri="{BB962C8B-B14F-4D97-AF65-F5344CB8AC3E}">
        <p14:creationId xmlns:p14="http://schemas.microsoft.com/office/powerpoint/2010/main" val="1487499095"/>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057400" y="1402492"/>
            <a:ext cx="8001000" cy="4525963"/>
          </a:xfrm>
        </p:spPr>
        <p:txBody>
          <a:bodyPr>
            <a:normAutofit/>
          </a:bodyPr>
          <a:lstStyle/>
          <a:p>
            <a:pPr marL="0" indent="0" algn="just" rtl="1" fontAlgn="base">
              <a:spcBef>
                <a:spcPct val="0"/>
              </a:spcBef>
              <a:spcAft>
                <a:spcPts val="600"/>
              </a:spcAft>
              <a:buNone/>
            </a:pPr>
            <a:r>
              <a:rPr lang="ar-KW" sz="1800" b="1" u="sng" dirty="0">
                <a:solidFill>
                  <a:schemeClr val="tx2"/>
                </a:solidFill>
                <a:latin typeface="Sakkal Majalla" pitchFamily="2" charset="-78"/>
                <a:cs typeface="mohammad bold art 1" pitchFamily="2" charset="-78"/>
              </a:rPr>
              <a:t>نقل إدراج أسهم شركة بين السوق </a:t>
            </a:r>
            <a:r>
              <a:rPr lang="ar-KW" sz="1800" b="1" u="sng" dirty="0" smtClean="0">
                <a:solidFill>
                  <a:schemeClr val="tx2"/>
                </a:solidFill>
                <a:latin typeface="Sakkal Majalla" pitchFamily="2" charset="-78"/>
                <a:cs typeface="mohammad bold art 1" pitchFamily="2" charset="-78"/>
              </a:rPr>
              <a:t>الرئيسي </a:t>
            </a:r>
            <a:r>
              <a:rPr lang="ar-KW" sz="1800" b="1" u="sng" dirty="0">
                <a:solidFill>
                  <a:schemeClr val="tx2"/>
                </a:solidFill>
                <a:latin typeface="Sakkal Majalla" pitchFamily="2" charset="-78"/>
                <a:cs typeface="mohammad bold art 1" pitchFamily="2" charset="-78"/>
              </a:rPr>
              <a:t>والسوق الموازي </a:t>
            </a:r>
            <a:endParaRPr lang="ar-KW" sz="1800" b="1" u="sng" dirty="0" smtClean="0">
              <a:solidFill>
                <a:schemeClr val="tx2"/>
              </a:solidFill>
              <a:latin typeface="Sakkal Majalla" pitchFamily="2" charset="-78"/>
              <a:cs typeface="mohammad bold art 1" pitchFamily="2" charset="-78"/>
            </a:endParaRPr>
          </a:p>
          <a:p>
            <a:pPr marL="0" indent="0" algn="just" rtl="1" fontAlgn="base">
              <a:spcBef>
                <a:spcPct val="0"/>
              </a:spcBef>
              <a:spcAft>
                <a:spcPts val="600"/>
              </a:spcAft>
              <a:buNone/>
            </a:pPr>
            <a:endParaRPr lang="ar-KW" sz="1600" b="1" u="sng" dirty="0" smtClean="0">
              <a:solidFill>
                <a:schemeClr val="tx2"/>
              </a:solidFill>
              <a:latin typeface="Calibri" pitchFamily="34" charset="0"/>
              <a:cs typeface="mohammad bold art 1" pitchFamily="2" charset="-78"/>
            </a:endParaRPr>
          </a:p>
          <a:p>
            <a:pPr algn="just" rtl="1" fontAlgn="base">
              <a:spcBef>
                <a:spcPct val="0"/>
              </a:spcBef>
              <a:spcAft>
                <a:spcPts val="600"/>
              </a:spcAft>
              <a:buFont typeface="Wingdings" panose="05000000000000000000" pitchFamily="2" charset="2"/>
              <a:buChar char="Ø"/>
            </a:pPr>
            <a:r>
              <a:rPr lang="ar-KW" sz="1600" b="1" dirty="0" smtClean="0">
                <a:solidFill>
                  <a:schemeClr val="tx2"/>
                </a:solidFill>
                <a:latin typeface="Calibri" pitchFamily="34" charset="0"/>
                <a:cs typeface="mohammad bold art 1" pitchFamily="2" charset="-78"/>
              </a:rPr>
              <a:t>نقل إدراج أسهم شركة من السوق الموازي إلى السوق الرئيسي: </a:t>
            </a:r>
          </a:p>
          <a:p>
            <a:pPr marL="0" indent="0" algn="just" rtl="1" fontAlgn="base">
              <a:spcBef>
                <a:spcPct val="0"/>
              </a:spcBef>
              <a:spcAft>
                <a:spcPts val="600"/>
              </a:spcAft>
              <a:buNone/>
            </a:pPr>
            <a:endParaRPr lang="ar-KW" sz="1600" b="1" dirty="0">
              <a:solidFill>
                <a:schemeClr val="tx2"/>
              </a:solidFill>
              <a:latin typeface="Calibri" pitchFamily="34" charset="0"/>
              <a:cs typeface="mohammad bold art 1" pitchFamily="2" charset="-78"/>
            </a:endParaRPr>
          </a:p>
          <a:p>
            <a:pPr algn="just" rtl="1" fontAlgn="base">
              <a:spcBef>
                <a:spcPct val="0"/>
              </a:spcBef>
              <a:spcAft>
                <a:spcPts val="600"/>
              </a:spcAft>
              <a:buFont typeface="Wingdings" panose="05000000000000000000" pitchFamily="2" charset="2"/>
              <a:buChar char="§"/>
            </a:pPr>
            <a:r>
              <a:rPr lang="ar-KW" sz="1600" dirty="0" smtClean="0">
                <a:solidFill>
                  <a:schemeClr val="tx2"/>
                </a:solidFill>
                <a:latin typeface="Calibri" pitchFamily="34" charset="0"/>
                <a:cs typeface="mohammad bold art 1" pitchFamily="2" charset="-78"/>
              </a:rPr>
              <a:t>يجوز </a:t>
            </a:r>
            <a:r>
              <a:rPr lang="ar-KW" sz="1600" dirty="0">
                <a:solidFill>
                  <a:schemeClr val="tx2"/>
                </a:solidFill>
                <a:latin typeface="Calibri" pitchFamily="34" charset="0"/>
                <a:cs typeface="mohammad bold art 1" pitchFamily="2" charset="-78"/>
              </a:rPr>
              <a:t>للشركة المساهمة المدرجة في السوق الموازي أن تطلب نقل إدراج أسهمها إلى السوق الرئيسي في حالة توافر الشروط التالية</a:t>
            </a:r>
            <a:r>
              <a:rPr lang="ar-KW" sz="1600" dirty="0" smtClean="0">
                <a:solidFill>
                  <a:schemeClr val="tx2"/>
                </a:solidFill>
                <a:latin typeface="Calibri" pitchFamily="34" charset="0"/>
                <a:cs typeface="mohammad bold art 1" pitchFamily="2" charset="-78"/>
              </a:rPr>
              <a:t>:</a:t>
            </a:r>
          </a:p>
          <a:p>
            <a:pPr marL="0" indent="0" algn="just" rtl="1" fontAlgn="base">
              <a:spcBef>
                <a:spcPct val="0"/>
              </a:spcBef>
              <a:spcAft>
                <a:spcPts val="600"/>
              </a:spcAft>
              <a:buNone/>
            </a:pPr>
            <a:endParaRPr lang="ar-KW" sz="1500" dirty="0">
              <a:solidFill>
                <a:schemeClr val="tx2"/>
              </a:solidFill>
              <a:latin typeface="Calibri" pitchFamily="34" charset="0"/>
              <a:cs typeface="mohammad bold art 1" pitchFamily="2" charset="-78"/>
            </a:endParaRPr>
          </a:p>
          <a:p>
            <a:pPr marL="0" indent="0" algn="just" rtl="1" fontAlgn="base">
              <a:spcBef>
                <a:spcPct val="0"/>
              </a:spcBef>
              <a:spcAft>
                <a:spcPts val="600"/>
              </a:spcAft>
              <a:buNone/>
            </a:pPr>
            <a:r>
              <a:rPr lang="ar-KW" sz="1600" dirty="0" smtClean="0">
                <a:solidFill>
                  <a:schemeClr val="tx2"/>
                </a:solidFill>
                <a:latin typeface="Calibri" pitchFamily="34" charset="0"/>
                <a:cs typeface="mohammad bold art 1" pitchFamily="2" charset="-78"/>
              </a:rPr>
              <a:t>1. إذا </a:t>
            </a:r>
            <a:r>
              <a:rPr lang="ar-KW" sz="1600" dirty="0">
                <a:solidFill>
                  <a:schemeClr val="tx2"/>
                </a:solidFill>
                <a:latin typeface="Calibri" pitchFamily="34" charset="0"/>
                <a:cs typeface="mohammad bold art 1" pitchFamily="2" charset="-78"/>
              </a:rPr>
              <a:t>كانت قد استوفت شروط الإدراج في السوق الرئيسي</a:t>
            </a:r>
            <a:r>
              <a:rPr lang="ar-KW" sz="1600" dirty="0" smtClean="0">
                <a:solidFill>
                  <a:schemeClr val="tx2"/>
                </a:solidFill>
                <a:latin typeface="Calibri" pitchFamily="34" charset="0"/>
                <a:cs typeface="mohammad bold art 1" pitchFamily="2" charset="-78"/>
              </a:rPr>
              <a:t>.</a:t>
            </a:r>
          </a:p>
          <a:p>
            <a:pPr marL="0" indent="0" algn="just" rtl="1" fontAlgn="base">
              <a:spcBef>
                <a:spcPct val="0"/>
              </a:spcBef>
              <a:spcAft>
                <a:spcPts val="600"/>
              </a:spcAft>
              <a:buNone/>
            </a:pPr>
            <a:endParaRPr lang="ar-KW" sz="1600" dirty="0">
              <a:solidFill>
                <a:schemeClr val="tx2"/>
              </a:solidFill>
              <a:latin typeface="Calibri" pitchFamily="34" charset="0"/>
              <a:cs typeface="mohammad bold art 1" pitchFamily="2" charset="-78"/>
            </a:endParaRPr>
          </a:p>
          <a:p>
            <a:pPr marL="0" indent="0" algn="just" rtl="1" fontAlgn="base">
              <a:spcBef>
                <a:spcPct val="0"/>
              </a:spcBef>
              <a:spcAft>
                <a:spcPts val="600"/>
              </a:spcAft>
              <a:buNone/>
            </a:pPr>
            <a:r>
              <a:rPr lang="ar-KW" sz="1600" dirty="0" smtClean="0">
                <a:solidFill>
                  <a:schemeClr val="tx2"/>
                </a:solidFill>
                <a:latin typeface="Calibri" pitchFamily="34" charset="0"/>
                <a:cs typeface="mohammad bold art 1" pitchFamily="2" charset="-78"/>
              </a:rPr>
              <a:t>2. ألا </a:t>
            </a:r>
            <a:r>
              <a:rPr lang="ar-KW" sz="1600" dirty="0">
                <a:solidFill>
                  <a:schemeClr val="tx2"/>
                </a:solidFill>
                <a:latin typeface="Calibri" pitchFamily="34" charset="0"/>
                <a:cs typeface="mohammad bold art 1" pitchFamily="2" charset="-78"/>
              </a:rPr>
              <a:t>يقل معدل دوران أسهم الشركة عن 5 % سنوياً لآخر سنة قبل تاريخ تقديم طلب نقل الإدراج. </a:t>
            </a:r>
            <a:endParaRPr lang="ar-KW" sz="1600" dirty="0" smtClean="0">
              <a:solidFill>
                <a:schemeClr val="tx2"/>
              </a:solidFill>
              <a:latin typeface="Calibri" pitchFamily="34" charset="0"/>
              <a:cs typeface="mohammad bold art 1" pitchFamily="2" charset="-78"/>
            </a:endParaRPr>
          </a:p>
          <a:p>
            <a:pPr marL="0" indent="0" algn="just" rtl="1" fontAlgn="base">
              <a:spcBef>
                <a:spcPct val="0"/>
              </a:spcBef>
              <a:spcAft>
                <a:spcPts val="600"/>
              </a:spcAft>
              <a:buNone/>
            </a:pPr>
            <a:endParaRPr lang="ar-KW" sz="1500" dirty="0">
              <a:solidFill>
                <a:schemeClr val="tx2"/>
              </a:solidFill>
              <a:latin typeface="Calibri" pitchFamily="34" charset="0"/>
              <a:cs typeface="mohammad bold art 1" pitchFamily="2" charset="-78"/>
            </a:endParaRPr>
          </a:p>
          <a:p>
            <a:pPr marL="0" indent="0" algn="just" rtl="1" fontAlgn="base">
              <a:spcBef>
                <a:spcPct val="0"/>
              </a:spcBef>
              <a:spcAft>
                <a:spcPts val="600"/>
              </a:spcAft>
              <a:buNone/>
            </a:pPr>
            <a:endParaRPr lang="ar-KW" sz="1500" b="1" dirty="0">
              <a:solidFill>
                <a:schemeClr val="tx2"/>
              </a:solidFill>
              <a:latin typeface="Calibri" pitchFamily="34" charset="0"/>
              <a:cs typeface="mohammad bold art 1" pitchFamily="2" charset="-78"/>
            </a:endParaRPr>
          </a:p>
          <a:p>
            <a:pPr marL="0" indent="0" algn="r" rtl="1" fontAlgn="base">
              <a:spcBef>
                <a:spcPct val="0"/>
              </a:spcBef>
              <a:spcAft>
                <a:spcPts val="600"/>
              </a:spcAft>
              <a:buNone/>
            </a:pPr>
            <a:endParaRPr lang="ar-KW" sz="1500" b="1" dirty="0" smtClean="0">
              <a:solidFill>
                <a:schemeClr val="tx2"/>
              </a:solidFill>
              <a:latin typeface="Calibri" pitchFamily="34" charset="0"/>
              <a:cs typeface="mohammad bold art 1" pitchFamily="2" charset="-78"/>
            </a:endParaRPr>
          </a:p>
          <a:p>
            <a:pPr marL="0" indent="0" algn="r" rtl="1" fontAlgn="base">
              <a:spcBef>
                <a:spcPct val="0"/>
              </a:spcBef>
              <a:spcAft>
                <a:spcPts val="600"/>
              </a:spcAft>
              <a:buNone/>
            </a:pPr>
            <a:endParaRPr lang="ar-KW" sz="1500" b="1" dirty="0">
              <a:solidFill>
                <a:schemeClr val="tx2"/>
              </a:solidFill>
              <a:latin typeface="Calibri" pitchFamily="34" charset="0"/>
              <a:cs typeface="mohammad bold art 1" pitchFamily="2" charset="-78"/>
            </a:endParaRPr>
          </a:p>
          <a:p>
            <a:pPr marL="0" indent="0" algn="r" rtl="1" fontAlgn="base">
              <a:spcBef>
                <a:spcPct val="0"/>
              </a:spcBef>
              <a:spcAft>
                <a:spcPts val="600"/>
              </a:spcAft>
              <a:buNone/>
            </a:pPr>
            <a:endParaRPr lang="ar-KW" sz="1500" b="1" dirty="0">
              <a:solidFill>
                <a:schemeClr val="tx2"/>
              </a:solidFill>
              <a:latin typeface="Calibri" pitchFamily="34" charset="0"/>
              <a:cs typeface="mohammad bold art 1" pitchFamily="2" charset="-78"/>
            </a:endParaRPr>
          </a:p>
        </p:txBody>
      </p:sp>
      <p:sp>
        <p:nvSpPr>
          <p:cNvPr id="4" name="Slide Number Placeholder 3"/>
          <p:cNvSpPr>
            <a:spLocks noGrp="1"/>
          </p:cNvSpPr>
          <p:nvPr>
            <p:ph type="sldNum" sz="quarter" idx="12"/>
          </p:nvPr>
        </p:nvSpPr>
        <p:spPr/>
        <p:txBody>
          <a:bodyPr/>
          <a:lstStyle/>
          <a:p>
            <a:fld id="{2E51A151-84BD-4E71-B744-C440629F458B}" type="slidenum">
              <a:rPr lang="en-US" smtClean="0"/>
              <a:pPr/>
              <a:t>40</a:t>
            </a:fld>
            <a:endParaRPr lang="en-US" dirty="0"/>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10521" y="354360"/>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057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5087890"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
        <p:nvSpPr>
          <p:cNvPr id="8" name="Title 1"/>
          <p:cNvSpPr txBox="1">
            <a:spLocks/>
          </p:cNvSpPr>
          <p:nvPr/>
        </p:nvSpPr>
        <p:spPr>
          <a:xfrm>
            <a:off x="4333877" y="208134"/>
            <a:ext cx="5876925" cy="114300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just" rtl="1" fontAlgn="base">
              <a:lnSpc>
                <a:spcPct val="100000"/>
              </a:lnSpc>
              <a:spcAft>
                <a:spcPts val="600"/>
              </a:spcAft>
            </a:pPr>
            <a:r>
              <a:rPr lang="ar-YE" sz="3200" b="1" dirty="0">
                <a:solidFill>
                  <a:schemeClr val="tx2"/>
                </a:solidFill>
                <a:latin typeface="Calibri" pitchFamily="34" charset="0"/>
                <a:cs typeface="mohammad bold art 1" pitchFamily="2" charset="-78"/>
              </a:rPr>
              <a:t>إدراج</a:t>
            </a:r>
            <a:r>
              <a:rPr lang="ar-KW" sz="3200" b="1" dirty="0">
                <a:solidFill>
                  <a:schemeClr val="tx2"/>
                </a:solidFill>
                <a:latin typeface="Calibri" pitchFamily="34" charset="0"/>
                <a:cs typeface="mohammad bold art 1" pitchFamily="2" charset="-78"/>
              </a:rPr>
              <a:t> أسهم شركات مساهمة</a:t>
            </a:r>
          </a:p>
        </p:txBody>
      </p:sp>
    </p:spTree>
    <p:extLst>
      <p:ext uri="{BB962C8B-B14F-4D97-AF65-F5344CB8AC3E}">
        <p14:creationId xmlns:p14="http://schemas.microsoft.com/office/powerpoint/2010/main" val="1492226835"/>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057400" y="1402492"/>
            <a:ext cx="8001000" cy="4525963"/>
          </a:xfrm>
        </p:spPr>
        <p:txBody>
          <a:bodyPr>
            <a:normAutofit/>
          </a:bodyPr>
          <a:lstStyle/>
          <a:p>
            <a:pPr marL="0" indent="0" algn="just" rtl="1" fontAlgn="base">
              <a:spcBef>
                <a:spcPct val="0"/>
              </a:spcBef>
              <a:spcAft>
                <a:spcPts val="600"/>
              </a:spcAft>
              <a:buNone/>
            </a:pPr>
            <a:r>
              <a:rPr lang="ar-KW" sz="1800" b="1" u="sng" dirty="0" smtClean="0">
                <a:solidFill>
                  <a:schemeClr val="tx2"/>
                </a:solidFill>
                <a:latin typeface="Sakkal Majalla" pitchFamily="2" charset="-78"/>
                <a:cs typeface="mohammad bold art 1" pitchFamily="2" charset="-78"/>
              </a:rPr>
              <a:t>نقل إدراج أسهم شركة بين السوق ا لرئيسي والسوق الموازي </a:t>
            </a:r>
            <a:endParaRPr lang="ar-KW" sz="1800" b="1" u="sng" dirty="0" smtClean="0">
              <a:solidFill>
                <a:schemeClr val="tx2"/>
              </a:solidFill>
              <a:latin typeface="Calibri" pitchFamily="34" charset="0"/>
              <a:cs typeface="mohammad bold art 1" pitchFamily="2" charset="-78"/>
            </a:endParaRPr>
          </a:p>
          <a:p>
            <a:pPr algn="just" rtl="1" fontAlgn="base">
              <a:spcBef>
                <a:spcPct val="0"/>
              </a:spcBef>
              <a:spcAft>
                <a:spcPts val="600"/>
              </a:spcAft>
              <a:buFont typeface="Wingdings" panose="05000000000000000000" pitchFamily="2" charset="2"/>
              <a:buChar char="§"/>
            </a:pPr>
            <a:endParaRPr lang="ar-KW" sz="1600" b="1" u="sng" dirty="0" smtClean="0">
              <a:solidFill>
                <a:schemeClr val="tx2"/>
              </a:solidFill>
              <a:latin typeface="Calibri" pitchFamily="34" charset="0"/>
              <a:cs typeface="mohammad bold art 1" pitchFamily="2" charset="-78"/>
            </a:endParaRPr>
          </a:p>
          <a:p>
            <a:pPr algn="just" rtl="1" fontAlgn="base">
              <a:spcBef>
                <a:spcPct val="0"/>
              </a:spcBef>
              <a:spcAft>
                <a:spcPts val="600"/>
              </a:spcAft>
              <a:buFont typeface="Wingdings" panose="05000000000000000000" pitchFamily="2" charset="2"/>
              <a:buChar char="Ø"/>
            </a:pPr>
            <a:r>
              <a:rPr lang="ar-KW" sz="1600" b="1" dirty="0" smtClean="0">
                <a:solidFill>
                  <a:schemeClr val="tx2"/>
                </a:solidFill>
                <a:latin typeface="Calibri" pitchFamily="34" charset="0"/>
                <a:cs typeface="mohammad bold art 1" pitchFamily="2" charset="-78"/>
              </a:rPr>
              <a:t>نقل </a:t>
            </a:r>
            <a:r>
              <a:rPr lang="ar-KW" sz="1600" b="1" dirty="0">
                <a:solidFill>
                  <a:schemeClr val="tx2"/>
                </a:solidFill>
                <a:latin typeface="Calibri" pitchFamily="34" charset="0"/>
                <a:cs typeface="mohammad bold art 1" pitchFamily="2" charset="-78"/>
              </a:rPr>
              <a:t>إدراج أسهم شركة من السوق الرئيسي إلى السوق </a:t>
            </a:r>
            <a:r>
              <a:rPr lang="ar-KW" sz="1600" b="1" dirty="0" smtClean="0">
                <a:solidFill>
                  <a:schemeClr val="tx2"/>
                </a:solidFill>
                <a:latin typeface="Calibri" pitchFamily="34" charset="0"/>
                <a:cs typeface="mohammad bold art 1" pitchFamily="2" charset="-78"/>
              </a:rPr>
              <a:t>الموازي: </a:t>
            </a:r>
          </a:p>
          <a:p>
            <a:pPr marL="0" indent="0" algn="just" rtl="1" fontAlgn="base">
              <a:spcBef>
                <a:spcPct val="0"/>
              </a:spcBef>
              <a:spcAft>
                <a:spcPts val="600"/>
              </a:spcAft>
              <a:buNone/>
            </a:pPr>
            <a:endParaRPr lang="ar-KW" sz="1600" b="1" dirty="0" smtClean="0">
              <a:solidFill>
                <a:schemeClr val="tx2"/>
              </a:solidFill>
              <a:latin typeface="Calibri" pitchFamily="34" charset="0"/>
              <a:cs typeface="mohammad bold art 1" pitchFamily="2" charset="-78"/>
            </a:endParaRPr>
          </a:p>
          <a:p>
            <a:pPr algn="just" rtl="1" fontAlgn="base">
              <a:spcBef>
                <a:spcPct val="0"/>
              </a:spcBef>
              <a:spcAft>
                <a:spcPts val="600"/>
              </a:spcAft>
              <a:buFont typeface="Wingdings" panose="05000000000000000000" pitchFamily="2" charset="2"/>
              <a:buChar char="§"/>
            </a:pPr>
            <a:r>
              <a:rPr lang="ar-KW" sz="1600" dirty="0">
                <a:solidFill>
                  <a:schemeClr val="tx2"/>
                </a:solidFill>
                <a:latin typeface="Calibri" pitchFamily="34" charset="0"/>
                <a:cs typeface="mohammad bold art 1" pitchFamily="2" charset="-78"/>
              </a:rPr>
              <a:t>دون الاخلال بالبند (1) من المادة (1-8-2) من </a:t>
            </a:r>
            <a:r>
              <a:rPr lang="ar-KW" sz="1600" dirty="0" smtClean="0">
                <a:solidFill>
                  <a:schemeClr val="tx2"/>
                </a:solidFill>
                <a:latin typeface="Calibri" pitchFamily="34" charset="0"/>
                <a:cs typeface="mohammad bold art 1" pitchFamily="2" charset="-78"/>
              </a:rPr>
              <a:t>هذا الكتاب</a:t>
            </a:r>
            <a:r>
              <a:rPr lang="ar-KW" sz="1600" dirty="0">
                <a:solidFill>
                  <a:schemeClr val="tx2"/>
                </a:solidFill>
                <a:latin typeface="Calibri" pitchFamily="34" charset="0"/>
                <a:cs typeface="mohammad bold art 1" pitchFamily="2" charset="-78"/>
              </a:rPr>
              <a:t>، للهيئة نقل إدراج أسهم شركة المساهمة المدرجة من السوق الرئيسي إلى السوق الموازي في أي من الحالات التالية: </a:t>
            </a:r>
            <a:endParaRPr lang="ar-KW" sz="1600" dirty="0" smtClean="0">
              <a:solidFill>
                <a:schemeClr val="tx2"/>
              </a:solidFill>
              <a:latin typeface="Calibri" pitchFamily="34" charset="0"/>
              <a:cs typeface="mohammad bold art 1" pitchFamily="2" charset="-78"/>
            </a:endParaRPr>
          </a:p>
          <a:p>
            <a:pPr marL="0" indent="0" algn="just" rtl="1" fontAlgn="base">
              <a:spcBef>
                <a:spcPct val="0"/>
              </a:spcBef>
              <a:spcAft>
                <a:spcPts val="600"/>
              </a:spcAft>
              <a:buNone/>
            </a:pPr>
            <a:endParaRPr lang="ar-KW" sz="1500" dirty="0">
              <a:solidFill>
                <a:schemeClr val="tx2"/>
              </a:solidFill>
              <a:latin typeface="Calibri" pitchFamily="34" charset="0"/>
              <a:cs typeface="mohammad bold art 1" pitchFamily="2" charset="-78"/>
            </a:endParaRPr>
          </a:p>
          <a:p>
            <a:pPr marL="0" indent="0" algn="just" rtl="1" fontAlgn="base">
              <a:spcBef>
                <a:spcPct val="0"/>
              </a:spcBef>
              <a:spcAft>
                <a:spcPts val="600"/>
              </a:spcAft>
              <a:buNone/>
            </a:pPr>
            <a:r>
              <a:rPr lang="ar-KW" sz="1600" dirty="0">
                <a:solidFill>
                  <a:schemeClr val="tx2"/>
                </a:solidFill>
                <a:latin typeface="Calibri" pitchFamily="34" charset="0"/>
                <a:cs typeface="mohammad bold art 1" pitchFamily="2" charset="-78"/>
              </a:rPr>
              <a:t>1</a:t>
            </a:r>
            <a:r>
              <a:rPr lang="ar-KW" sz="1600" dirty="0" smtClean="0">
                <a:solidFill>
                  <a:schemeClr val="tx2"/>
                </a:solidFill>
                <a:latin typeface="Calibri" pitchFamily="34" charset="0"/>
                <a:cs typeface="mohammad bold art 1" pitchFamily="2" charset="-78"/>
              </a:rPr>
              <a:t>. بناءً </a:t>
            </a:r>
            <a:r>
              <a:rPr lang="ar-KW" sz="1600" dirty="0">
                <a:solidFill>
                  <a:schemeClr val="tx2"/>
                </a:solidFill>
                <a:latin typeface="Calibri" pitchFamily="34" charset="0"/>
                <a:cs typeface="mohammad bold art 1" pitchFamily="2" charset="-78"/>
              </a:rPr>
              <a:t>على طلب الشركة وبعد موافقة الجمعية العامة العادية للشركة.</a:t>
            </a:r>
          </a:p>
          <a:p>
            <a:pPr marL="0" indent="0" algn="just" rtl="1" fontAlgn="base">
              <a:spcBef>
                <a:spcPct val="0"/>
              </a:spcBef>
              <a:spcAft>
                <a:spcPts val="600"/>
              </a:spcAft>
              <a:buNone/>
            </a:pPr>
            <a:r>
              <a:rPr lang="ar-KW" sz="1600" dirty="0">
                <a:solidFill>
                  <a:schemeClr val="tx2"/>
                </a:solidFill>
                <a:latin typeface="Calibri" pitchFamily="34" charset="0"/>
                <a:cs typeface="mohammad bold art 1" pitchFamily="2" charset="-78"/>
              </a:rPr>
              <a:t>2</a:t>
            </a:r>
            <a:r>
              <a:rPr lang="ar-KW" sz="1600" dirty="0" smtClean="0">
                <a:solidFill>
                  <a:schemeClr val="tx2"/>
                </a:solidFill>
                <a:latin typeface="Calibri" pitchFamily="34" charset="0"/>
                <a:cs typeface="mohammad bold art 1" pitchFamily="2" charset="-78"/>
              </a:rPr>
              <a:t>. انخفاض </a:t>
            </a:r>
            <a:r>
              <a:rPr lang="ar-KW" sz="1600" dirty="0">
                <a:solidFill>
                  <a:schemeClr val="tx2"/>
                </a:solidFill>
                <a:latin typeface="Calibri" pitchFamily="34" charset="0"/>
                <a:cs typeface="mohammad bold art 1" pitchFamily="2" charset="-78"/>
              </a:rPr>
              <a:t>رأس مال الشركة المساهمة المدرجة عن الحد الأدنى المنصوص عليه في البند (1) من المواد (2-1-2) و (1-2-2) من هذا الكتاب، ما لم توفق الشركة أوضاعها خلال سنة من تاريخ الانخفاض</a:t>
            </a:r>
            <a:r>
              <a:rPr lang="ar-KW" sz="1600" dirty="0" smtClean="0">
                <a:solidFill>
                  <a:schemeClr val="tx2"/>
                </a:solidFill>
                <a:latin typeface="Calibri" pitchFamily="34" charset="0"/>
                <a:cs typeface="mohammad bold art 1" pitchFamily="2" charset="-78"/>
              </a:rPr>
              <a:t>.</a:t>
            </a:r>
          </a:p>
          <a:p>
            <a:pPr marL="0" indent="0" algn="just" rtl="1" fontAlgn="base">
              <a:spcBef>
                <a:spcPct val="0"/>
              </a:spcBef>
              <a:spcAft>
                <a:spcPts val="600"/>
              </a:spcAft>
              <a:buNone/>
            </a:pPr>
            <a:endParaRPr lang="ar-KW" sz="1600" dirty="0">
              <a:solidFill>
                <a:schemeClr val="tx2"/>
              </a:solidFill>
              <a:latin typeface="Calibri" pitchFamily="34" charset="0"/>
              <a:cs typeface="mohammad bold art 1" pitchFamily="2" charset="-78"/>
            </a:endParaRPr>
          </a:p>
          <a:p>
            <a:pPr algn="just" rtl="1" fontAlgn="base">
              <a:spcBef>
                <a:spcPct val="0"/>
              </a:spcBef>
              <a:spcAft>
                <a:spcPts val="600"/>
              </a:spcAft>
              <a:buFont typeface="Wingdings" panose="05000000000000000000" pitchFamily="2" charset="2"/>
              <a:buChar char="§"/>
            </a:pPr>
            <a:r>
              <a:rPr lang="ar-KW" sz="1600" dirty="0">
                <a:solidFill>
                  <a:schemeClr val="tx2"/>
                </a:solidFill>
                <a:latin typeface="Calibri" pitchFamily="34" charset="0"/>
                <a:cs typeface="mohammad bold art 1" pitchFamily="2" charset="-78"/>
              </a:rPr>
              <a:t>في حال تكرار وقف تداول أسهم الشركة في السوق الرئيسي لمدة ستة أشهر لأسباب ترجع إليها، ثم قيامها باستيفاء المتطلبات اللازمة لاستئناف التداول قبل اتخاذ الهيئة قراراً بإلغاء الإدراج.</a:t>
            </a:r>
          </a:p>
          <a:p>
            <a:pPr marL="0" indent="0" algn="just" rtl="1" fontAlgn="base">
              <a:spcBef>
                <a:spcPct val="0"/>
              </a:spcBef>
              <a:spcAft>
                <a:spcPts val="600"/>
              </a:spcAft>
              <a:buNone/>
            </a:pPr>
            <a:endParaRPr lang="ar-KW" sz="1500" b="1" dirty="0">
              <a:solidFill>
                <a:schemeClr val="tx2"/>
              </a:solidFill>
              <a:latin typeface="Calibri" pitchFamily="34" charset="0"/>
              <a:cs typeface="mohammad bold art 1" pitchFamily="2" charset="-78"/>
            </a:endParaRPr>
          </a:p>
          <a:p>
            <a:pPr marL="0" indent="0" algn="r" rtl="1" fontAlgn="base">
              <a:spcBef>
                <a:spcPct val="0"/>
              </a:spcBef>
              <a:spcAft>
                <a:spcPts val="600"/>
              </a:spcAft>
              <a:buNone/>
            </a:pPr>
            <a:endParaRPr lang="ar-KW" sz="1500" b="1" dirty="0" smtClean="0">
              <a:solidFill>
                <a:schemeClr val="tx2"/>
              </a:solidFill>
              <a:latin typeface="Calibri" pitchFamily="34" charset="0"/>
              <a:cs typeface="mohammad bold art 1" pitchFamily="2" charset="-78"/>
            </a:endParaRPr>
          </a:p>
          <a:p>
            <a:pPr marL="0" indent="0" algn="r" rtl="1" fontAlgn="base">
              <a:spcBef>
                <a:spcPct val="0"/>
              </a:spcBef>
              <a:spcAft>
                <a:spcPts val="600"/>
              </a:spcAft>
              <a:buNone/>
            </a:pPr>
            <a:endParaRPr lang="ar-KW" sz="1500" b="1" dirty="0">
              <a:solidFill>
                <a:schemeClr val="tx2"/>
              </a:solidFill>
              <a:latin typeface="Calibri" pitchFamily="34" charset="0"/>
              <a:cs typeface="mohammad bold art 1" pitchFamily="2" charset="-78"/>
            </a:endParaRPr>
          </a:p>
          <a:p>
            <a:pPr marL="0" indent="0" algn="r" rtl="1" fontAlgn="base">
              <a:spcBef>
                <a:spcPct val="0"/>
              </a:spcBef>
              <a:spcAft>
                <a:spcPts val="600"/>
              </a:spcAft>
              <a:buNone/>
            </a:pPr>
            <a:endParaRPr lang="ar-KW" sz="1500" b="1" dirty="0">
              <a:solidFill>
                <a:schemeClr val="tx2"/>
              </a:solidFill>
              <a:latin typeface="Calibri" pitchFamily="34" charset="0"/>
              <a:cs typeface="mohammad bold art 1" pitchFamily="2" charset="-78"/>
            </a:endParaRPr>
          </a:p>
        </p:txBody>
      </p:sp>
      <p:sp>
        <p:nvSpPr>
          <p:cNvPr id="4" name="Slide Number Placeholder 3"/>
          <p:cNvSpPr>
            <a:spLocks noGrp="1"/>
          </p:cNvSpPr>
          <p:nvPr>
            <p:ph type="sldNum" sz="quarter" idx="12"/>
          </p:nvPr>
        </p:nvSpPr>
        <p:spPr/>
        <p:txBody>
          <a:bodyPr/>
          <a:lstStyle/>
          <a:p>
            <a:fld id="{2E51A151-84BD-4E71-B744-C440629F458B}" type="slidenum">
              <a:rPr lang="en-US" smtClean="0"/>
              <a:pPr/>
              <a:t>41</a:t>
            </a:fld>
            <a:endParaRPr lang="en-US" dirty="0"/>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10521" y="354360"/>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057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5087890"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
        <p:nvSpPr>
          <p:cNvPr id="12" name="Title 1"/>
          <p:cNvSpPr txBox="1">
            <a:spLocks/>
          </p:cNvSpPr>
          <p:nvPr/>
        </p:nvSpPr>
        <p:spPr>
          <a:xfrm>
            <a:off x="4333877" y="208134"/>
            <a:ext cx="5876925" cy="114300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just" rtl="1" fontAlgn="base">
              <a:lnSpc>
                <a:spcPct val="100000"/>
              </a:lnSpc>
              <a:spcAft>
                <a:spcPts val="600"/>
              </a:spcAft>
            </a:pPr>
            <a:r>
              <a:rPr lang="ar-YE" sz="3200" b="1" dirty="0">
                <a:solidFill>
                  <a:schemeClr val="tx2"/>
                </a:solidFill>
                <a:latin typeface="Calibri" pitchFamily="34" charset="0"/>
                <a:cs typeface="mohammad bold art 1" pitchFamily="2" charset="-78"/>
              </a:rPr>
              <a:t>إدراج</a:t>
            </a:r>
            <a:r>
              <a:rPr lang="ar-KW" sz="3200" b="1" dirty="0">
                <a:solidFill>
                  <a:schemeClr val="tx2"/>
                </a:solidFill>
                <a:latin typeface="Calibri" pitchFamily="34" charset="0"/>
                <a:cs typeface="mohammad bold art 1" pitchFamily="2" charset="-78"/>
              </a:rPr>
              <a:t> أسهم شركات مساهمة</a:t>
            </a:r>
          </a:p>
        </p:txBody>
      </p:sp>
    </p:spTree>
    <p:extLst>
      <p:ext uri="{BB962C8B-B14F-4D97-AF65-F5344CB8AC3E}">
        <p14:creationId xmlns:p14="http://schemas.microsoft.com/office/powerpoint/2010/main" val="2977955607"/>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981202" y="1202257"/>
            <a:ext cx="8077198" cy="4525963"/>
          </a:xfrm>
        </p:spPr>
        <p:txBody>
          <a:bodyPr>
            <a:noAutofit/>
          </a:bodyPr>
          <a:lstStyle/>
          <a:p>
            <a:pPr algn="r" rtl="1" fontAlgn="base">
              <a:spcBef>
                <a:spcPct val="0"/>
              </a:spcBef>
              <a:spcAft>
                <a:spcPts val="600"/>
              </a:spcAft>
            </a:pPr>
            <a:endParaRPr lang="ar-KW" sz="1600" b="1" dirty="0" smtClean="0">
              <a:solidFill>
                <a:schemeClr val="tx2"/>
              </a:solidFill>
              <a:latin typeface="Calibri" pitchFamily="34" charset="0"/>
              <a:cs typeface="mohammad bold art 1" pitchFamily="2" charset="-78"/>
            </a:endParaRPr>
          </a:p>
          <a:p>
            <a:pPr algn="just" rtl="1" fontAlgn="base">
              <a:lnSpc>
                <a:spcPct val="100000"/>
              </a:lnSpc>
              <a:spcBef>
                <a:spcPct val="0"/>
              </a:spcBef>
              <a:spcAft>
                <a:spcPts val="600"/>
              </a:spcAft>
              <a:buFont typeface="Wingdings" panose="05000000000000000000" pitchFamily="2" charset="2"/>
              <a:buChar char="Ø"/>
            </a:pPr>
            <a:endParaRPr lang="ar-KW" sz="1600" dirty="0" smtClean="0">
              <a:solidFill>
                <a:schemeClr val="tx2"/>
              </a:solidFill>
              <a:latin typeface="Calibri" pitchFamily="34" charset="0"/>
              <a:cs typeface="mohammad bold art 1" pitchFamily="2" charset="-78"/>
            </a:endParaRPr>
          </a:p>
          <a:p>
            <a:pPr algn="just" rtl="1" fontAlgn="base">
              <a:lnSpc>
                <a:spcPct val="100000"/>
              </a:lnSpc>
              <a:spcBef>
                <a:spcPct val="0"/>
              </a:spcBef>
              <a:spcAft>
                <a:spcPts val="600"/>
              </a:spcAft>
              <a:buFont typeface="Wingdings" panose="05000000000000000000" pitchFamily="2" charset="2"/>
              <a:buChar char="Ø"/>
            </a:pPr>
            <a:endParaRPr lang="ar-KW" sz="1600" dirty="0">
              <a:solidFill>
                <a:schemeClr val="tx2"/>
              </a:solidFill>
              <a:latin typeface="Calibri" pitchFamily="34" charset="0"/>
              <a:cs typeface="mohammad bold art 1" pitchFamily="2" charset="-78"/>
            </a:endParaRPr>
          </a:p>
          <a:p>
            <a:pPr algn="just" rtl="1" fontAlgn="base">
              <a:lnSpc>
                <a:spcPct val="100000"/>
              </a:lnSpc>
              <a:spcBef>
                <a:spcPct val="0"/>
              </a:spcBef>
              <a:spcAft>
                <a:spcPts val="600"/>
              </a:spcAft>
              <a:buFont typeface="Wingdings" panose="05000000000000000000" pitchFamily="2" charset="2"/>
              <a:buChar char="Ø"/>
            </a:pPr>
            <a:endParaRPr lang="ar-KW" sz="1600" dirty="0">
              <a:solidFill>
                <a:schemeClr val="tx2"/>
              </a:solidFill>
              <a:latin typeface="Calibri" pitchFamily="34" charset="0"/>
              <a:cs typeface="mohammad bold art 1" pitchFamily="2" charset="-78"/>
            </a:endParaRPr>
          </a:p>
          <a:p>
            <a:pPr algn="just" rtl="1" fontAlgn="base">
              <a:lnSpc>
                <a:spcPct val="100000"/>
              </a:lnSpc>
              <a:spcBef>
                <a:spcPct val="0"/>
              </a:spcBef>
              <a:spcAft>
                <a:spcPts val="600"/>
              </a:spcAft>
              <a:buFont typeface="Wingdings" panose="05000000000000000000" pitchFamily="2" charset="2"/>
              <a:buChar char="Ø"/>
            </a:pPr>
            <a:endParaRPr lang="ar-KW" sz="1600" dirty="0" smtClean="0">
              <a:solidFill>
                <a:schemeClr val="tx2"/>
              </a:solidFill>
              <a:latin typeface="Calibri" pitchFamily="34" charset="0"/>
              <a:cs typeface="mohammad bold art 1" pitchFamily="2" charset="-78"/>
            </a:endParaRPr>
          </a:p>
          <a:p>
            <a:pPr algn="just" rtl="1" fontAlgn="base">
              <a:lnSpc>
                <a:spcPct val="100000"/>
              </a:lnSpc>
              <a:spcBef>
                <a:spcPct val="0"/>
              </a:spcBef>
              <a:spcAft>
                <a:spcPts val="600"/>
              </a:spcAft>
              <a:buFont typeface="Wingdings" panose="05000000000000000000" pitchFamily="2" charset="2"/>
              <a:buChar char="Ø"/>
            </a:pPr>
            <a:r>
              <a:rPr lang="ar-YE" dirty="0" smtClean="0">
                <a:solidFill>
                  <a:schemeClr val="tx2"/>
                </a:solidFill>
                <a:latin typeface="Calibri" pitchFamily="34" charset="0"/>
                <a:cs typeface="mohammad bold art 1" pitchFamily="2" charset="-78"/>
              </a:rPr>
              <a:t>إ</a:t>
            </a:r>
            <a:r>
              <a:rPr lang="ar-KW" dirty="0" smtClean="0">
                <a:solidFill>
                  <a:schemeClr val="tx2"/>
                </a:solidFill>
                <a:latin typeface="Calibri" pitchFamily="34" charset="0"/>
                <a:cs typeface="mohammad bold art 1" pitchFamily="2" charset="-78"/>
              </a:rPr>
              <a:t>لغاء الادراج</a:t>
            </a:r>
          </a:p>
          <a:p>
            <a:pPr algn="just" rtl="1" fontAlgn="base">
              <a:lnSpc>
                <a:spcPct val="100000"/>
              </a:lnSpc>
              <a:spcBef>
                <a:spcPct val="0"/>
              </a:spcBef>
              <a:spcAft>
                <a:spcPts val="600"/>
              </a:spcAft>
              <a:buFont typeface="Wingdings" panose="05000000000000000000" pitchFamily="2" charset="2"/>
              <a:buChar char="Ø"/>
            </a:pPr>
            <a:endParaRPr lang="ar-KW" dirty="0" smtClean="0">
              <a:solidFill>
                <a:schemeClr val="tx2"/>
              </a:solidFill>
              <a:latin typeface="Calibri" pitchFamily="34" charset="0"/>
              <a:cs typeface="mohammad bold art 1" pitchFamily="2" charset="-78"/>
            </a:endParaRPr>
          </a:p>
          <a:p>
            <a:pPr marL="0" indent="0" algn="just" rtl="1" fontAlgn="base">
              <a:lnSpc>
                <a:spcPct val="100000"/>
              </a:lnSpc>
              <a:spcBef>
                <a:spcPct val="0"/>
              </a:spcBef>
              <a:spcAft>
                <a:spcPts val="600"/>
              </a:spcAft>
              <a:buNone/>
            </a:pPr>
            <a:endParaRPr lang="en-US" sz="1600" dirty="0" smtClean="0">
              <a:solidFill>
                <a:schemeClr val="tx2"/>
              </a:solidFill>
              <a:latin typeface="Calibri" pitchFamily="34" charset="0"/>
              <a:cs typeface="mohammad bold art 1" pitchFamily="2" charset="-78"/>
            </a:endParaRPr>
          </a:p>
          <a:p>
            <a:pPr marL="0" indent="0" algn="just" rtl="1" fontAlgn="base">
              <a:spcBef>
                <a:spcPct val="0"/>
              </a:spcBef>
              <a:spcAft>
                <a:spcPts val="600"/>
              </a:spcAft>
              <a:buNone/>
            </a:pPr>
            <a:endParaRPr lang="en-US" sz="1600" b="1" dirty="0" smtClean="0">
              <a:solidFill>
                <a:schemeClr val="tx2"/>
              </a:solidFill>
              <a:latin typeface="Calibri" pitchFamily="34" charset="0"/>
              <a:cs typeface="mohammad bold art 1" pitchFamily="2" charset="-78"/>
            </a:endParaRPr>
          </a:p>
          <a:p>
            <a:pPr marL="0" indent="0" algn="just" rtl="1" fontAlgn="base">
              <a:spcBef>
                <a:spcPct val="0"/>
              </a:spcBef>
              <a:spcAft>
                <a:spcPts val="600"/>
              </a:spcAft>
              <a:buNone/>
            </a:pPr>
            <a:endParaRPr lang="ar-KW" sz="1600" b="1" dirty="0">
              <a:solidFill>
                <a:schemeClr val="tx2"/>
              </a:solidFill>
              <a:latin typeface="Calibri" pitchFamily="34" charset="0"/>
              <a:cs typeface="mohammad bold art 1" pitchFamily="2" charset="-78"/>
            </a:endParaRPr>
          </a:p>
          <a:p>
            <a:pPr algn="r" rtl="1" fontAlgn="base">
              <a:spcBef>
                <a:spcPct val="0"/>
              </a:spcBef>
              <a:spcAft>
                <a:spcPts val="600"/>
              </a:spcAft>
            </a:pPr>
            <a:endParaRPr lang="ar-KW" sz="1600" b="1" dirty="0">
              <a:solidFill>
                <a:schemeClr val="tx2"/>
              </a:solidFill>
              <a:latin typeface="Calibri" pitchFamily="34" charset="0"/>
              <a:cs typeface="mohammad bold art 1" pitchFamily="2" charset="-78"/>
            </a:endParaRPr>
          </a:p>
          <a:p>
            <a:pPr marL="0" indent="0" algn="just" rtl="1" fontAlgn="base">
              <a:spcBef>
                <a:spcPct val="0"/>
              </a:spcBef>
              <a:spcAft>
                <a:spcPts val="600"/>
              </a:spcAft>
              <a:buNone/>
            </a:pPr>
            <a:endParaRPr lang="ar-KW" sz="1600" dirty="0" smtClean="0">
              <a:solidFill>
                <a:schemeClr val="tx2"/>
              </a:solidFill>
              <a:latin typeface="Calibri" pitchFamily="34" charset="0"/>
              <a:cs typeface="mohammad bold art 1" pitchFamily="2" charset="-78"/>
            </a:endParaRPr>
          </a:p>
        </p:txBody>
      </p:sp>
      <p:sp>
        <p:nvSpPr>
          <p:cNvPr id="4" name="Slide Number Placeholder 3"/>
          <p:cNvSpPr>
            <a:spLocks noGrp="1"/>
          </p:cNvSpPr>
          <p:nvPr>
            <p:ph type="sldNum" sz="quarter" idx="12"/>
          </p:nvPr>
        </p:nvSpPr>
        <p:spPr/>
        <p:txBody>
          <a:bodyPr/>
          <a:lstStyle/>
          <a:p>
            <a:fld id="{2E51A151-84BD-4E71-B744-C440629F458B}" type="slidenum">
              <a:rPr lang="en-US" smtClean="0"/>
              <a:pPr/>
              <a:t>42</a:t>
            </a:fld>
            <a:endParaRPr lang="en-US" dirty="0"/>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916934" y="381001"/>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057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5087890"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435838010"/>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333877" y="274638"/>
            <a:ext cx="5876925" cy="1143000"/>
          </a:xfrm>
        </p:spPr>
        <p:txBody>
          <a:bodyPr>
            <a:normAutofit/>
          </a:bodyPr>
          <a:lstStyle/>
          <a:p>
            <a:pPr algn="r" rtl="1"/>
            <a:r>
              <a:rPr lang="ar-KW" sz="3200" b="1" dirty="0">
                <a:solidFill>
                  <a:schemeClr val="tx2"/>
                </a:solidFill>
                <a:latin typeface="Sakkal Majalla" pitchFamily="2" charset="-78"/>
                <a:cs typeface="mohammad bold art 1" pitchFamily="2" charset="-78"/>
              </a:rPr>
              <a:t>إلغاء الإدراج </a:t>
            </a:r>
            <a:endParaRPr lang="en-US" sz="3200" b="1" dirty="0">
              <a:solidFill>
                <a:schemeClr val="tx2"/>
              </a:solidFill>
              <a:latin typeface="Sakkal Majalla" pitchFamily="2" charset="-78"/>
              <a:cs typeface="mohammad bold art 1" pitchFamily="2" charset="-78"/>
            </a:endParaRPr>
          </a:p>
        </p:txBody>
      </p:sp>
      <p:sp>
        <p:nvSpPr>
          <p:cNvPr id="3" name="Content Placeholder 2"/>
          <p:cNvSpPr>
            <a:spLocks noGrp="1"/>
          </p:cNvSpPr>
          <p:nvPr>
            <p:ph idx="1"/>
          </p:nvPr>
        </p:nvSpPr>
        <p:spPr>
          <a:xfrm>
            <a:off x="1911178" y="1402492"/>
            <a:ext cx="8180177" cy="4525963"/>
          </a:xfrm>
        </p:spPr>
        <p:txBody>
          <a:bodyPr>
            <a:noAutofit/>
          </a:bodyPr>
          <a:lstStyle/>
          <a:p>
            <a:pPr marL="0" indent="0" algn="r" rtl="1" fontAlgn="base">
              <a:lnSpc>
                <a:spcPct val="110000"/>
              </a:lnSpc>
              <a:spcBef>
                <a:spcPct val="0"/>
              </a:spcBef>
              <a:spcAft>
                <a:spcPts val="600"/>
              </a:spcAft>
              <a:buNone/>
            </a:pPr>
            <a:r>
              <a:rPr lang="ar-KW" sz="1500" b="1" dirty="0" smtClean="0">
                <a:solidFill>
                  <a:schemeClr val="tx2"/>
                </a:solidFill>
                <a:latin typeface="Calibri" pitchFamily="34" charset="0"/>
                <a:cs typeface="mohammad bold art 1" pitchFamily="2" charset="-78"/>
              </a:rPr>
              <a:t>للهيئة </a:t>
            </a:r>
            <a:r>
              <a:rPr lang="ar-KW" sz="1500" b="1" dirty="0">
                <a:solidFill>
                  <a:schemeClr val="tx2"/>
                </a:solidFill>
                <a:latin typeface="Calibri" pitchFamily="34" charset="0"/>
                <a:cs typeface="mohammad bold art 1" pitchFamily="2" charset="-78"/>
              </a:rPr>
              <a:t>إلغاء إدراج أسهم شركة المساهمة المدرجة في البورصة في أي من الحالات التالية</a:t>
            </a:r>
            <a:r>
              <a:rPr lang="ar-KW" sz="1500" b="1" dirty="0" smtClean="0">
                <a:solidFill>
                  <a:schemeClr val="tx2"/>
                </a:solidFill>
                <a:latin typeface="Calibri" pitchFamily="34" charset="0"/>
                <a:cs typeface="mohammad bold art 1" pitchFamily="2" charset="-78"/>
              </a:rPr>
              <a:t>:</a:t>
            </a:r>
          </a:p>
          <a:p>
            <a:pPr marL="0" indent="0" algn="r" rtl="1" fontAlgn="base">
              <a:lnSpc>
                <a:spcPct val="110000"/>
              </a:lnSpc>
              <a:spcBef>
                <a:spcPct val="0"/>
              </a:spcBef>
              <a:spcAft>
                <a:spcPts val="600"/>
              </a:spcAft>
              <a:buNone/>
            </a:pPr>
            <a:r>
              <a:rPr lang="ar-KW" sz="1500" b="1" dirty="0" smtClean="0">
                <a:solidFill>
                  <a:schemeClr val="tx2"/>
                </a:solidFill>
                <a:latin typeface="Calibri" pitchFamily="34" charset="0"/>
                <a:cs typeface="mohammad bold art 1" pitchFamily="2" charset="-78"/>
              </a:rPr>
              <a:t>1. </a:t>
            </a:r>
            <a:r>
              <a:rPr lang="ar-KW" sz="1500" dirty="0" smtClean="0">
                <a:solidFill>
                  <a:schemeClr val="tx2"/>
                </a:solidFill>
                <a:latin typeface="Calibri" pitchFamily="34" charset="0"/>
                <a:cs typeface="mohammad bold art 1" pitchFamily="2" charset="-78"/>
              </a:rPr>
              <a:t>إذا </a:t>
            </a:r>
            <a:r>
              <a:rPr lang="ar-KW" sz="1500" dirty="0">
                <a:solidFill>
                  <a:schemeClr val="tx2"/>
                </a:solidFill>
                <a:latin typeface="Calibri" pitchFamily="34" charset="0"/>
                <a:cs typeface="mohammad bold art 1" pitchFamily="2" charset="-78"/>
              </a:rPr>
              <a:t>فقدت الشركة شرطاً من شروط الإدراج الواردة في هذا الكتاب، والمتعلقة بالآتي: </a:t>
            </a:r>
          </a:p>
          <a:p>
            <a:pPr marL="457200" indent="-457200" algn="just" rtl="1" fontAlgn="base">
              <a:lnSpc>
                <a:spcPct val="110000"/>
              </a:lnSpc>
              <a:spcBef>
                <a:spcPct val="0"/>
              </a:spcBef>
              <a:spcAft>
                <a:spcPts val="600"/>
              </a:spcAft>
              <a:buNone/>
            </a:pPr>
            <a:r>
              <a:rPr lang="ar-KW" sz="1400" dirty="0" smtClean="0">
                <a:solidFill>
                  <a:schemeClr val="tx2"/>
                </a:solidFill>
                <a:latin typeface="Calibri" pitchFamily="34" charset="0"/>
                <a:cs typeface="mohammad bold art 1" pitchFamily="2" charset="-78"/>
              </a:rPr>
              <a:t>      أ. انخفاض </a:t>
            </a:r>
            <a:r>
              <a:rPr lang="ar-KW" sz="1400" dirty="0">
                <a:solidFill>
                  <a:schemeClr val="tx2"/>
                </a:solidFill>
                <a:latin typeface="Calibri" pitchFamily="34" charset="0"/>
                <a:cs typeface="mohammad bold art 1" pitchFamily="2" charset="-78"/>
              </a:rPr>
              <a:t>رأس مال الشركة عن الحد الأدنى المنصوص عليه في هذا الكتاب، ما لم توفق الشركة </a:t>
            </a:r>
            <a:r>
              <a:rPr lang="ar-KW" sz="1400" dirty="0" smtClean="0">
                <a:solidFill>
                  <a:schemeClr val="tx2"/>
                </a:solidFill>
                <a:latin typeface="Calibri" pitchFamily="34" charset="0"/>
                <a:cs typeface="mohammad bold art 1" pitchFamily="2" charset="-78"/>
              </a:rPr>
              <a:t>أوضاعها </a:t>
            </a:r>
            <a:r>
              <a:rPr lang="ar-KW" sz="1400" dirty="0">
                <a:solidFill>
                  <a:schemeClr val="tx2"/>
                </a:solidFill>
                <a:latin typeface="Calibri" pitchFamily="34" charset="0"/>
                <a:cs typeface="mohammad bold art 1" pitchFamily="2" charset="-78"/>
              </a:rPr>
              <a:t>خلال سنة من تاريخ هذا الانخفاض.</a:t>
            </a:r>
          </a:p>
          <a:p>
            <a:pPr marL="457200" indent="-457200" algn="just" rtl="1" fontAlgn="base">
              <a:lnSpc>
                <a:spcPct val="110000"/>
              </a:lnSpc>
              <a:spcBef>
                <a:spcPct val="0"/>
              </a:spcBef>
              <a:spcAft>
                <a:spcPts val="600"/>
              </a:spcAft>
              <a:buNone/>
            </a:pPr>
            <a:r>
              <a:rPr lang="ar-KW" sz="1400" dirty="0" smtClean="0">
                <a:solidFill>
                  <a:schemeClr val="tx2"/>
                </a:solidFill>
                <a:latin typeface="Calibri" pitchFamily="34" charset="0"/>
                <a:cs typeface="mohammad bold art 1" pitchFamily="2" charset="-78"/>
              </a:rPr>
              <a:t>     ب. الامتناع </a:t>
            </a:r>
            <a:r>
              <a:rPr lang="ar-KW" sz="1400" dirty="0">
                <a:solidFill>
                  <a:schemeClr val="tx2"/>
                </a:solidFill>
                <a:latin typeface="Calibri" pitchFamily="34" charset="0"/>
                <a:cs typeface="mohammad bold art 1" pitchFamily="2" charset="-78"/>
              </a:rPr>
              <a:t>عن تعيين مسؤول المطابقة والالتزام بعد اخطار الشركة من قبل الهيئة بوجوب تعيينه</a:t>
            </a:r>
            <a:r>
              <a:rPr lang="ar-KW" sz="1400" dirty="0" smtClean="0">
                <a:solidFill>
                  <a:schemeClr val="tx2"/>
                </a:solidFill>
                <a:latin typeface="Calibri" pitchFamily="34" charset="0"/>
                <a:cs typeface="mohammad bold art 1" pitchFamily="2" charset="-78"/>
              </a:rPr>
              <a:t>.</a:t>
            </a:r>
            <a:endParaRPr lang="en-US" sz="1400" dirty="0" smtClean="0">
              <a:solidFill>
                <a:schemeClr val="tx2"/>
              </a:solidFill>
              <a:latin typeface="Calibri" pitchFamily="34" charset="0"/>
              <a:cs typeface="mohammad bold art 1" pitchFamily="2" charset="-78"/>
            </a:endParaRPr>
          </a:p>
          <a:p>
            <a:pPr marL="0" indent="0" algn="just" rtl="1" fontAlgn="base">
              <a:lnSpc>
                <a:spcPct val="30000"/>
              </a:lnSpc>
              <a:spcBef>
                <a:spcPct val="0"/>
              </a:spcBef>
              <a:spcAft>
                <a:spcPts val="600"/>
              </a:spcAft>
              <a:buNone/>
            </a:pPr>
            <a:endParaRPr lang="ar-KW" sz="1500" dirty="0">
              <a:solidFill>
                <a:schemeClr val="tx2"/>
              </a:solidFill>
              <a:latin typeface="Calibri" pitchFamily="34" charset="0"/>
              <a:cs typeface="mohammad bold art 1" pitchFamily="2" charset="-78"/>
            </a:endParaRPr>
          </a:p>
          <a:p>
            <a:pPr marL="0" indent="0" algn="r" rtl="1" fontAlgn="base">
              <a:lnSpc>
                <a:spcPct val="110000"/>
              </a:lnSpc>
              <a:spcBef>
                <a:spcPct val="0"/>
              </a:spcBef>
              <a:spcAft>
                <a:spcPts val="600"/>
              </a:spcAft>
              <a:buNone/>
            </a:pPr>
            <a:r>
              <a:rPr lang="ar-KW" sz="1500" dirty="0" smtClean="0">
                <a:solidFill>
                  <a:schemeClr val="tx2"/>
                </a:solidFill>
                <a:latin typeface="Calibri" pitchFamily="34" charset="0"/>
                <a:cs typeface="mohammad bold art 1" pitchFamily="2" charset="-78"/>
              </a:rPr>
              <a:t>2. إذا </a:t>
            </a:r>
            <a:r>
              <a:rPr lang="ar-KW" sz="1500" dirty="0">
                <a:solidFill>
                  <a:schemeClr val="tx2"/>
                </a:solidFill>
                <a:latin typeface="Calibri" pitchFamily="34" charset="0"/>
                <a:cs typeface="mohammad bold art 1" pitchFamily="2" charset="-78"/>
              </a:rPr>
              <a:t>انقضت الشركة وفقاً لأحكام قانون الشركات ويدخل في ذلك اتخاذ قرار أو صدور حكم قضائي نهائي بحل الشركة أو تصفيتها</a:t>
            </a:r>
            <a:r>
              <a:rPr lang="ar-KW" sz="1500" dirty="0" smtClean="0">
                <a:solidFill>
                  <a:schemeClr val="tx2"/>
                </a:solidFill>
                <a:latin typeface="Calibri" pitchFamily="34" charset="0"/>
                <a:cs typeface="mohammad bold art 1" pitchFamily="2" charset="-78"/>
              </a:rPr>
              <a:t>.</a:t>
            </a:r>
            <a:endParaRPr lang="en-US" sz="1500" dirty="0" smtClean="0">
              <a:solidFill>
                <a:schemeClr val="tx2"/>
              </a:solidFill>
              <a:latin typeface="Calibri" pitchFamily="34" charset="0"/>
              <a:cs typeface="mohammad bold art 1" pitchFamily="2" charset="-78"/>
            </a:endParaRPr>
          </a:p>
          <a:p>
            <a:pPr marL="0" indent="0" algn="r" rtl="1" fontAlgn="base">
              <a:lnSpc>
                <a:spcPct val="30000"/>
              </a:lnSpc>
              <a:spcBef>
                <a:spcPct val="0"/>
              </a:spcBef>
              <a:spcAft>
                <a:spcPts val="600"/>
              </a:spcAft>
              <a:buNone/>
            </a:pPr>
            <a:endParaRPr lang="ar-KW" sz="1500" dirty="0">
              <a:solidFill>
                <a:schemeClr val="tx2"/>
              </a:solidFill>
              <a:latin typeface="Calibri" pitchFamily="34" charset="0"/>
              <a:cs typeface="mohammad bold art 1" pitchFamily="2" charset="-78"/>
            </a:endParaRPr>
          </a:p>
          <a:p>
            <a:pPr marL="0" indent="0" algn="r" rtl="1" fontAlgn="base">
              <a:lnSpc>
                <a:spcPct val="110000"/>
              </a:lnSpc>
              <a:spcBef>
                <a:spcPct val="0"/>
              </a:spcBef>
              <a:spcAft>
                <a:spcPts val="600"/>
              </a:spcAft>
              <a:buNone/>
            </a:pPr>
            <a:r>
              <a:rPr lang="ar-KW" sz="1500" dirty="0" smtClean="0">
                <a:solidFill>
                  <a:schemeClr val="tx2"/>
                </a:solidFill>
                <a:latin typeface="Calibri" pitchFamily="34" charset="0"/>
                <a:cs typeface="mohammad bold art 1" pitchFamily="2" charset="-78"/>
              </a:rPr>
              <a:t>3. إذا </a:t>
            </a:r>
            <a:r>
              <a:rPr lang="ar-KW" sz="1500" dirty="0">
                <a:solidFill>
                  <a:schemeClr val="tx2"/>
                </a:solidFill>
                <a:latin typeface="Calibri" pitchFamily="34" charset="0"/>
                <a:cs typeface="mohammad bold art 1" pitchFamily="2" charset="-78"/>
              </a:rPr>
              <a:t>استمر وقف تداول السهم لمدة ستة أشهر دون أن تستوفي الشركة المتطلبات اللازمة لاستئناف التداول. </a:t>
            </a:r>
            <a:endParaRPr lang="en-US" sz="1500" dirty="0" smtClean="0">
              <a:solidFill>
                <a:schemeClr val="tx2"/>
              </a:solidFill>
              <a:latin typeface="Calibri" pitchFamily="34" charset="0"/>
              <a:cs typeface="mohammad bold art 1" pitchFamily="2" charset="-78"/>
            </a:endParaRPr>
          </a:p>
          <a:p>
            <a:pPr marL="0" indent="0" algn="r" rtl="1" fontAlgn="base">
              <a:lnSpc>
                <a:spcPct val="30000"/>
              </a:lnSpc>
              <a:spcBef>
                <a:spcPct val="0"/>
              </a:spcBef>
              <a:spcAft>
                <a:spcPts val="600"/>
              </a:spcAft>
              <a:buNone/>
            </a:pPr>
            <a:endParaRPr lang="ar-KW" sz="1500" dirty="0">
              <a:solidFill>
                <a:schemeClr val="tx2"/>
              </a:solidFill>
              <a:latin typeface="Calibri" pitchFamily="34" charset="0"/>
              <a:cs typeface="mohammad bold art 1" pitchFamily="2" charset="-78"/>
            </a:endParaRPr>
          </a:p>
          <a:p>
            <a:pPr marL="0" indent="0" algn="r" rtl="1" fontAlgn="base">
              <a:lnSpc>
                <a:spcPct val="110000"/>
              </a:lnSpc>
              <a:spcBef>
                <a:spcPct val="0"/>
              </a:spcBef>
              <a:spcAft>
                <a:spcPts val="600"/>
              </a:spcAft>
              <a:buNone/>
            </a:pPr>
            <a:r>
              <a:rPr lang="ar-KW" sz="1500" dirty="0" smtClean="0">
                <a:solidFill>
                  <a:schemeClr val="tx2"/>
                </a:solidFill>
                <a:latin typeface="Calibri" pitchFamily="34" charset="0"/>
                <a:cs typeface="mohammad bold art 1" pitchFamily="2" charset="-78"/>
              </a:rPr>
              <a:t>4. إذا </a:t>
            </a:r>
            <a:r>
              <a:rPr lang="ar-KW" sz="1500" dirty="0">
                <a:solidFill>
                  <a:schemeClr val="tx2"/>
                </a:solidFill>
                <a:latin typeface="Calibri" pitchFamily="34" charset="0"/>
                <a:cs typeface="mohammad bold art 1" pitchFamily="2" charset="-78"/>
              </a:rPr>
              <a:t>تم اندماج الشركة مع شركة أو شركات أخرى بحيث ترتب على ذلك انتهاء الشخصية الاعتبارية للشركة</a:t>
            </a:r>
            <a:r>
              <a:rPr lang="ar-KW" sz="1500" dirty="0" smtClean="0">
                <a:solidFill>
                  <a:schemeClr val="tx2"/>
                </a:solidFill>
                <a:latin typeface="Calibri" pitchFamily="34" charset="0"/>
                <a:cs typeface="mohammad bold art 1" pitchFamily="2" charset="-78"/>
              </a:rPr>
              <a:t>.</a:t>
            </a:r>
            <a:endParaRPr lang="en-US" sz="1500" dirty="0" smtClean="0">
              <a:solidFill>
                <a:schemeClr val="tx2"/>
              </a:solidFill>
              <a:latin typeface="Calibri" pitchFamily="34" charset="0"/>
              <a:cs typeface="mohammad bold art 1" pitchFamily="2" charset="-78"/>
            </a:endParaRPr>
          </a:p>
          <a:p>
            <a:pPr marL="0" indent="0" algn="r" rtl="1" fontAlgn="base">
              <a:lnSpc>
                <a:spcPct val="30000"/>
              </a:lnSpc>
              <a:spcBef>
                <a:spcPct val="0"/>
              </a:spcBef>
              <a:spcAft>
                <a:spcPts val="600"/>
              </a:spcAft>
              <a:buNone/>
            </a:pPr>
            <a:endParaRPr lang="ar-KW" sz="1500" dirty="0">
              <a:solidFill>
                <a:schemeClr val="tx2"/>
              </a:solidFill>
              <a:latin typeface="Calibri" pitchFamily="34" charset="0"/>
              <a:cs typeface="mohammad bold art 1" pitchFamily="2" charset="-78"/>
            </a:endParaRPr>
          </a:p>
          <a:p>
            <a:pPr marL="0" indent="0" algn="r" rtl="1" fontAlgn="base">
              <a:lnSpc>
                <a:spcPct val="110000"/>
              </a:lnSpc>
              <a:spcBef>
                <a:spcPct val="0"/>
              </a:spcBef>
              <a:spcAft>
                <a:spcPts val="600"/>
              </a:spcAft>
              <a:buNone/>
            </a:pPr>
            <a:r>
              <a:rPr lang="ar-KW" sz="1500" dirty="0" smtClean="0">
                <a:solidFill>
                  <a:schemeClr val="tx2"/>
                </a:solidFill>
                <a:latin typeface="Calibri" pitchFamily="34" charset="0"/>
                <a:cs typeface="mohammad bold art 1" pitchFamily="2" charset="-78"/>
              </a:rPr>
              <a:t>5. إذا </a:t>
            </a:r>
            <a:r>
              <a:rPr lang="ar-KW" sz="1500" dirty="0">
                <a:solidFill>
                  <a:schemeClr val="tx2"/>
                </a:solidFill>
                <a:latin typeface="Calibri" pitchFamily="34" charset="0"/>
                <a:cs typeface="mohammad bold art 1" pitchFamily="2" charset="-78"/>
              </a:rPr>
              <a:t>توقفت الشركة المساهمة المدرجة عن مباشرة نشاطها بشكل نهائي، أو توقفت عن مباشرة نشاطها بشكل مؤقت لمدة تزيد على </a:t>
            </a:r>
            <a:r>
              <a:rPr lang="ar-KW" sz="1500" dirty="0" smtClean="0">
                <a:solidFill>
                  <a:schemeClr val="tx2"/>
                </a:solidFill>
                <a:latin typeface="Calibri" pitchFamily="34" charset="0"/>
                <a:cs typeface="mohammad bold art 1" pitchFamily="2" charset="-78"/>
              </a:rPr>
              <a:t>سنة.</a:t>
            </a:r>
            <a:endParaRPr lang="en-US" sz="1500" dirty="0" smtClean="0">
              <a:solidFill>
                <a:schemeClr val="tx2"/>
              </a:solidFill>
              <a:latin typeface="Calibri" pitchFamily="34" charset="0"/>
              <a:cs typeface="mohammad bold art 1" pitchFamily="2" charset="-78"/>
            </a:endParaRPr>
          </a:p>
          <a:p>
            <a:pPr marL="0" indent="0" algn="r" rtl="1" fontAlgn="base">
              <a:lnSpc>
                <a:spcPct val="30000"/>
              </a:lnSpc>
              <a:spcBef>
                <a:spcPct val="0"/>
              </a:spcBef>
              <a:spcAft>
                <a:spcPts val="600"/>
              </a:spcAft>
              <a:buNone/>
            </a:pPr>
            <a:endParaRPr lang="en-US" sz="1500" dirty="0">
              <a:solidFill>
                <a:schemeClr val="tx2"/>
              </a:solidFill>
              <a:latin typeface="Calibri" pitchFamily="34" charset="0"/>
              <a:cs typeface="mohammad bold art 1" pitchFamily="2" charset="-78"/>
            </a:endParaRPr>
          </a:p>
          <a:p>
            <a:pPr marL="0" indent="0" algn="r" rtl="1" fontAlgn="base">
              <a:lnSpc>
                <a:spcPct val="110000"/>
              </a:lnSpc>
              <a:spcBef>
                <a:spcPct val="0"/>
              </a:spcBef>
              <a:spcAft>
                <a:spcPts val="600"/>
              </a:spcAft>
              <a:buNone/>
            </a:pPr>
            <a:r>
              <a:rPr lang="ar-KW" sz="1500" dirty="0" smtClean="0">
                <a:solidFill>
                  <a:schemeClr val="tx2"/>
                </a:solidFill>
                <a:latin typeface="Calibri" pitchFamily="34" charset="0"/>
                <a:cs typeface="mohammad bold art 1" pitchFamily="2" charset="-78"/>
              </a:rPr>
              <a:t>6. في </a:t>
            </a:r>
            <a:r>
              <a:rPr lang="ar-KW" sz="1500" dirty="0">
                <a:solidFill>
                  <a:schemeClr val="tx2"/>
                </a:solidFill>
                <a:latin typeface="Calibri" pitchFamily="34" charset="0"/>
                <a:cs typeface="mohammad bold art 1" pitchFamily="2" charset="-78"/>
              </a:rPr>
              <a:t>حالة الاستحواذ العكسي وفقاً للمادة (10-3) من الفصل الثالث من كتاب الاندماج والاستحواذ من </a:t>
            </a:r>
            <a:r>
              <a:rPr lang="ar-KW" sz="1500" dirty="0" smtClean="0">
                <a:solidFill>
                  <a:schemeClr val="tx2"/>
                </a:solidFill>
                <a:latin typeface="Calibri" pitchFamily="34" charset="0"/>
                <a:cs typeface="mohammad bold art 1" pitchFamily="2" charset="-78"/>
              </a:rPr>
              <a:t>اللائحة.</a:t>
            </a:r>
            <a:endParaRPr lang="ar-KW" sz="1500" dirty="0">
              <a:solidFill>
                <a:schemeClr val="tx2"/>
              </a:solidFill>
              <a:latin typeface="Calibri" pitchFamily="34" charset="0"/>
              <a:cs typeface="mohammad bold art 1" pitchFamily="2" charset="-78"/>
            </a:endParaRPr>
          </a:p>
          <a:p>
            <a:pPr marL="0" indent="0" algn="r" rtl="1" fontAlgn="base">
              <a:spcBef>
                <a:spcPct val="0"/>
              </a:spcBef>
              <a:spcAft>
                <a:spcPts val="600"/>
              </a:spcAft>
              <a:buNone/>
            </a:pPr>
            <a:endParaRPr lang="ar-KW" sz="1500" dirty="0" smtClean="0">
              <a:solidFill>
                <a:schemeClr val="tx2"/>
              </a:solidFill>
              <a:latin typeface="Calibri" pitchFamily="34" charset="0"/>
              <a:cs typeface="mohammad bold art 1" pitchFamily="2" charset="-78"/>
            </a:endParaRPr>
          </a:p>
          <a:p>
            <a:pPr marL="0" indent="0" algn="r" rtl="1" fontAlgn="base">
              <a:spcBef>
                <a:spcPct val="0"/>
              </a:spcBef>
              <a:spcAft>
                <a:spcPts val="600"/>
              </a:spcAft>
              <a:buNone/>
            </a:pPr>
            <a:endParaRPr lang="ar-KW" sz="1500" dirty="0">
              <a:solidFill>
                <a:schemeClr val="tx2"/>
              </a:solidFill>
              <a:latin typeface="Calibri" pitchFamily="34" charset="0"/>
              <a:cs typeface="mohammad bold art 1" pitchFamily="2" charset="-78"/>
            </a:endParaRPr>
          </a:p>
          <a:p>
            <a:pPr marL="0" indent="0" algn="r" rtl="1" fontAlgn="base">
              <a:spcBef>
                <a:spcPct val="0"/>
              </a:spcBef>
              <a:spcAft>
                <a:spcPts val="600"/>
              </a:spcAft>
              <a:buNone/>
            </a:pPr>
            <a:endParaRPr lang="ar-KW" sz="1500" b="1" dirty="0">
              <a:solidFill>
                <a:schemeClr val="tx2"/>
              </a:solidFill>
              <a:latin typeface="Calibri" pitchFamily="34" charset="0"/>
              <a:cs typeface="mohammad bold art 1" pitchFamily="2" charset="-78"/>
            </a:endParaRPr>
          </a:p>
        </p:txBody>
      </p:sp>
      <p:sp>
        <p:nvSpPr>
          <p:cNvPr id="4" name="Slide Number Placeholder 3"/>
          <p:cNvSpPr>
            <a:spLocks noGrp="1"/>
          </p:cNvSpPr>
          <p:nvPr>
            <p:ph type="sldNum" sz="quarter" idx="12"/>
          </p:nvPr>
        </p:nvSpPr>
        <p:spPr/>
        <p:txBody>
          <a:bodyPr/>
          <a:lstStyle/>
          <a:p>
            <a:fld id="{2E51A151-84BD-4E71-B744-C440629F458B}" type="slidenum">
              <a:rPr lang="en-US" smtClean="0"/>
              <a:pPr/>
              <a:t>43</a:t>
            </a:fld>
            <a:endParaRPr lang="en-US" dirty="0"/>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10521" y="354360"/>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057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5087890"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485617723"/>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057400" y="1402492"/>
            <a:ext cx="8001000" cy="4525963"/>
          </a:xfrm>
        </p:spPr>
        <p:txBody>
          <a:bodyPr>
            <a:normAutofit/>
          </a:bodyPr>
          <a:lstStyle/>
          <a:p>
            <a:pPr algn="just" rtl="1" fontAlgn="base">
              <a:spcBef>
                <a:spcPct val="0"/>
              </a:spcBef>
              <a:spcAft>
                <a:spcPts val="600"/>
              </a:spcAft>
              <a:buFont typeface="Wingdings" panose="05000000000000000000" pitchFamily="2" charset="2"/>
              <a:buChar char="§"/>
            </a:pPr>
            <a:endParaRPr lang="ar-KW" sz="1500" dirty="0" smtClean="0">
              <a:solidFill>
                <a:schemeClr val="tx2"/>
              </a:solidFill>
              <a:latin typeface="Calibri" pitchFamily="34" charset="0"/>
              <a:cs typeface="mohammad bold art 1" pitchFamily="2" charset="-78"/>
            </a:endParaRPr>
          </a:p>
          <a:p>
            <a:pPr algn="just" rtl="1" fontAlgn="base">
              <a:lnSpc>
                <a:spcPct val="100000"/>
              </a:lnSpc>
              <a:spcBef>
                <a:spcPct val="0"/>
              </a:spcBef>
              <a:spcAft>
                <a:spcPts val="600"/>
              </a:spcAft>
              <a:buFont typeface="Wingdings" panose="05000000000000000000" pitchFamily="2" charset="2"/>
              <a:buChar char="§"/>
            </a:pPr>
            <a:r>
              <a:rPr lang="ar-KW" sz="1600" dirty="0" smtClean="0">
                <a:solidFill>
                  <a:schemeClr val="tx2"/>
                </a:solidFill>
                <a:latin typeface="Calibri" pitchFamily="34" charset="0"/>
                <a:cs typeface="mohammad bold art 1" pitchFamily="2" charset="-78"/>
              </a:rPr>
              <a:t>يلتزم </a:t>
            </a:r>
            <a:r>
              <a:rPr lang="ar-KW" sz="1600" dirty="0">
                <a:solidFill>
                  <a:schemeClr val="tx2"/>
                </a:solidFill>
                <a:latin typeface="Calibri" pitchFamily="34" charset="0"/>
                <a:cs typeface="mohammad bold art 1" pitchFamily="2" charset="-78"/>
              </a:rPr>
              <a:t>مجلس إدارة الشركة التي صدر بشأنها قراراً بإلغاء إدراج أسهمها من البورصة بدعوة الجمعية العامة للانعقاد للنظر في هذا القرار وأوضاع الشركة وخطة مجلس الادارة المستقبلية بشأن معالجة هذه الأوضاع. على أن تتم الدعوة لانعقاد الجمعية العامة للشركة خلال فترة لا تتجاوز ثلاثة أشهر من تاريخ صدور قرار إلغاء إدراج أسهم الشركة، ويسأل أعضاء مجلس إدارة الشركة تأديبياً في حالة امتناعه عن عقد الجمعية العامة خلال المدة المذكورة. </a:t>
            </a:r>
          </a:p>
          <a:p>
            <a:pPr algn="just" rtl="1" fontAlgn="base">
              <a:lnSpc>
                <a:spcPct val="100000"/>
              </a:lnSpc>
              <a:spcBef>
                <a:spcPct val="0"/>
              </a:spcBef>
              <a:spcAft>
                <a:spcPts val="600"/>
              </a:spcAft>
              <a:buFont typeface="Wingdings" panose="05000000000000000000" pitchFamily="2" charset="2"/>
              <a:buChar char="§"/>
            </a:pPr>
            <a:endParaRPr lang="ar-KW" sz="1600" dirty="0" smtClean="0">
              <a:solidFill>
                <a:schemeClr val="tx2"/>
              </a:solidFill>
              <a:latin typeface="Calibri" pitchFamily="34" charset="0"/>
              <a:cs typeface="mohammad bold art 1" pitchFamily="2" charset="-78"/>
            </a:endParaRPr>
          </a:p>
          <a:p>
            <a:pPr algn="just" rtl="1" fontAlgn="base">
              <a:lnSpc>
                <a:spcPct val="100000"/>
              </a:lnSpc>
              <a:spcBef>
                <a:spcPct val="0"/>
              </a:spcBef>
              <a:spcAft>
                <a:spcPts val="600"/>
              </a:spcAft>
              <a:buFont typeface="Wingdings" panose="05000000000000000000" pitchFamily="2" charset="2"/>
              <a:buChar char="§"/>
            </a:pPr>
            <a:r>
              <a:rPr lang="ar-KW" sz="1600" dirty="0" smtClean="0">
                <a:solidFill>
                  <a:schemeClr val="tx2"/>
                </a:solidFill>
                <a:latin typeface="Calibri" pitchFamily="34" charset="0"/>
                <a:cs typeface="mohammad bold art 1" pitchFamily="2" charset="-78"/>
              </a:rPr>
              <a:t>ويجب </a:t>
            </a:r>
            <a:r>
              <a:rPr lang="ar-KW" sz="1600" dirty="0">
                <a:solidFill>
                  <a:schemeClr val="tx2"/>
                </a:solidFill>
                <a:latin typeface="Calibri" pitchFamily="34" charset="0"/>
                <a:cs typeface="mohammad bold art 1" pitchFamily="2" charset="-78"/>
              </a:rPr>
              <a:t>على الشركة تزويد كل من الهيئة والبورصة بنسخة من محضر اجتماع الجمعية العامة المشار إليه وذلك خلال مدة أقصاها أسبوعين من تاريخ انعقاد الجمعية العامة.</a:t>
            </a:r>
          </a:p>
          <a:p>
            <a:pPr marL="0" indent="0" algn="r" rtl="1" fontAlgn="base">
              <a:spcBef>
                <a:spcPct val="0"/>
              </a:spcBef>
              <a:spcAft>
                <a:spcPts val="600"/>
              </a:spcAft>
              <a:buNone/>
            </a:pPr>
            <a:endParaRPr lang="ar-KW" sz="1500" b="1" dirty="0">
              <a:solidFill>
                <a:schemeClr val="tx2"/>
              </a:solidFill>
              <a:latin typeface="Calibri" pitchFamily="34" charset="0"/>
              <a:cs typeface="mohammad bold art 1" pitchFamily="2" charset="-78"/>
            </a:endParaRPr>
          </a:p>
          <a:p>
            <a:pPr marL="0" indent="0" algn="r" rtl="1" fontAlgn="base">
              <a:spcBef>
                <a:spcPct val="0"/>
              </a:spcBef>
              <a:spcAft>
                <a:spcPts val="600"/>
              </a:spcAft>
              <a:buNone/>
            </a:pPr>
            <a:endParaRPr lang="ar-KW" sz="1500" b="1" dirty="0">
              <a:solidFill>
                <a:schemeClr val="tx2"/>
              </a:solidFill>
              <a:latin typeface="Calibri" pitchFamily="34" charset="0"/>
              <a:cs typeface="mohammad bold art 1" pitchFamily="2" charset="-78"/>
            </a:endParaRPr>
          </a:p>
        </p:txBody>
      </p:sp>
      <p:sp>
        <p:nvSpPr>
          <p:cNvPr id="4" name="Slide Number Placeholder 3"/>
          <p:cNvSpPr>
            <a:spLocks noGrp="1"/>
          </p:cNvSpPr>
          <p:nvPr>
            <p:ph type="sldNum" sz="quarter" idx="12"/>
          </p:nvPr>
        </p:nvSpPr>
        <p:spPr/>
        <p:txBody>
          <a:bodyPr/>
          <a:lstStyle/>
          <a:p>
            <a:fld id="{2E51A151-84BD-4E71-B744-C440629F458B}" type="slidenum">
              <a:rPr lang="en-US" smtClean="0"/>
              <a:pPr/>
              <a:t>44</a:t>
            </a:fld>
            <a:endParaRPr lang="en-US" dirty="0"/>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10521" y="354360"/>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057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5087890"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
        <p:nvSpPr>
          <p:cNvPr id="12" name="Title 1"/>
          <p:cNvSpPr>
            <a:spLocks noGrp="1"/>
          </p:cNvSpPr>
          <p:nvPr>
            <p:ph type="title"/>
          </p:nvPr>
        </p:nvSpPr>
        <p:spPr>
          <a:xfrm>
            <a:off x="4333877" y="274638"/>
            <a:ext cx="5876925" cy="1143000"/>
          </a:xfrm>
        </p:spPr>
        <p:txBody>
          <a:bodyPr>
            <a:normAutofit/>
          </a:bodyPr>
          <a:lstStyle/>
          <a:p>
            <a:pPr algn="r" rtl="1"/>
            <a:r>
              <a:rPr lang="ar-KW" sz="3200" b="1" dirty="0">
                <a:solidFill>
                  <a:schemeClr val="tx2"/>
                </a:solidFill>
                <a:latin typeface="Sakkal Majalla" pitchFamily="2" charset="-78"/>
                <a:cs typeface="mohammad bold art 1" pitchFamily="2" charset="-78"/>
              </a:rPr>
              <a:t>إلغاء الإدراج </a:t>
            </a:r>
            <a:endParaRPr lang="en-US" sz="3200" b="1" dirty="0">
              <a:solidFill>
                <a:schemeClr val="tx2"/>
              </a:solidFill>
              <a:latin typeface="Sakkal Majalla" pitchFamily="2" charset="-78"/>
              <a:cs typeface="mohammad bold art 1" pitchFamily="2" charset="-78"/>
            </a:endParaRPr>
          </a:p>
        </p:txBody>
      </p:sp>
    </p:spTree>
    <p:extLst>
      <p:ext uri="{BB962C8B-B14F-4D97-AF65-F5344CB8AC3E}">
        <p14:creationId xmlns:p14="http://schemas.microsoft.com/office/powerpoint/2010/main" val="2043714396"/>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981202" y="1202257"/>
            <a:ext cx="8077198" cy="4525963"/>
          </a:xfrm>
        </p:spPr>
        <p:txBody>
          <a:bodyPr>
            <a:noAutofit/>
          </a:bodyPr>
          <a:lstStyle/>
          <a:p>
            <a:pPr algn="r" rtl="1" fontAlgn="base">
              <a:spcBef>
                <a:spcPct val="0"/>
              </a:spcBef>
              <a:spcAft>
                <a:spcPts val="600"/>
              </a:spcAft>
            </a:pPr>
            <a:endParaRPr lang="ar-KW" sz="1600" b="1" dirty="0" smtClean="0">
              <a:solidFill>
                <a:schemeClr val="tx2"/>
              </a:solidFill>
              <a:latin typeface="Calibri" pitchFamily="34" charset="0"/>
              <a:cs typeface="mohammad bold art 1" pitchFamily="2" charset="-78"/>
            </a:endParaRPr>
          </a:p>
          <a:p>
            <a:pPr algn="just" rtl="1" fontAlgn="base">
              <a:lnSpc>
                <a:spcPct val="100000"/>
              </a:lnSpc>
              <a:spcBef>
                <a:spcPct val="0"/>
              </a:spcBef>
              <a:spcAft>
                <a:spcPts val="600"/>
              </a:spcAft>
              <a:buFont typeface="Wingdings" panose="05000000000000000000" pitchFamily="2" charset="2"/>
              <a:buChar char="Ø"/>
            </a:pPr>
            <a:endParaRPr lang="ar-KW" sz="1600" dirty="0" smtClean="0">
              <a:solidFill>
                <a:schemeClr val="tx2"/>
              </a:solidFill>
              <a:latin typeface="Calibri" pitchFamily="34" charset="0"/>
              <a:cs typeface="mohammad bold art 1" pitchFamily="2" charset="-78"/>
            </a:endParaRPr>
          </a:p>
          <a:p>
            <a:pPr algn="just" rtl="1" fontAlgn="base">
              <a:lnSpc>
                <a:spcPct val="100000"/>
              </a:lnSpc>
              <a:spcBef>
                <a:spcPct val="0"/>
              </a:spcBef>
              <a:spcAft>
                <a:spcPts val="600"/>
              </a:spcAft>
              <a:buFont typeface="Wingdings" panose="05000000000000000000" pitchFamily="2" charset="2"/>
              <a:buChar char="Ø"/>
            </a:pPr>
            <a:endParaRPr lang="ar-KW" sz="1600" dirty="0">
              <a:solidFill>
                <a:schemeClr val="tx2"/>
              </a:solidFill>
              <a:latin typeface="Calibri" pitchFamily="34" charset="0"/>
              <a:cs typeface="mohammad bold art 1" pitchFamily="2" charset="-78"/>
            </a:endParaRPr>
          </a:p>
          <a:p>
            <a:pPr algn="just" rtl="1" fontAlgn="base">
              <a:lnSpc>
                <a:spcPct val="100000"/>
              </a:lnSpc>
              <a:spcBef>
                <a:spcPct val="0"/>
              </a:spcBef>
              <a:spcAft>
                <a:spcPts val="600"/>
              </a:spcAft>
              <a:buFont typeface="Wingdings" panose="05000000000000000000" pitchFamily="2" charset="2"/>
              <a:buChar char="Ø"/>
            </a:pPr>
            <a:endParaRPr lang="ar-KW" sz="1600" dirty="0">
              <a:solidFill>
                <a:schemeClr val="tx2"/>
              </a:solidFill>
              <a:latin typeface="Calibri" pitchFamily="34" charset="0"/>
              <a:cs typeface="mohammad bold art 1" pitchFamily="2" charset="-78"/>
            </a:endParaRPr>
          </a:p>
          <a:p>
            <a:pPr algn="just" rtl="1" fontAlgn="base">
              <a:lnSpc>
                <a:spcPct val="100000"/>
              </a:lnSpc>
              <a:spcBef>
                <a:spcPct val="0"/>
              </a:spcBef>
              <a:spcAft>
                <a:spcPts val="600"/>
              </a:spcAft>
              <a:buFont typeface="Wingdings" panose="05000000000000000000" pitchFamily="2" charset="2"/>
              <a:buChar char="Ø"/>
            </a:pPr>
            <a:endParaRPr lang="ar-KW" sz="1600" dirty="0" smtClean="0">
              <a:solidFill>
                <a:schemeClr val="tx2"/>
              </a:solidFill>
              <a:latin typeface="Calibri" pitchFamily="34" charset="0"/>
              <a:cs typeface="mohammad bold art 1" pitchFamily="2" charset="-78"/>
            </a:endParaRPr>
          </a:p>
          <a:p>
            <a:pPr algn="just" rtl="1" fontAlgn="base">
              <a:lnSpc>
                <a:spcPct val="100000"/>
              </a:lnSpc>
              <a:spcBef>
                <a:spcPct val="0"/>
              </a:spcBef>
              <a:spcAft>
                <a:spcPts val="600"/>
              </a:spcAft>
              <a:buFont typeface="Wingdings" panose="05000000000000000000" pitchFamily="2" charset="2"/>
              <a:buChar char="Ø"/>
            </a:pPr>
            <a:r>
              <a:rPr lang="ar-KW" dirty="0" smtClean="0">
                <a:solidFill>
                  <a:schemeClr val="tx2"/>
                </a:solidFill>
                <a:latin typeface="Calibri" pitchFamily="34" charset="0"/>
                <a:cs typeface="mohammad bold art 1" pitchFamily="2" charset="-78"/>
              </a:rPr>
              <a:t>الانسحاب الاختياري</a:t>
            </a:r>
          </a:p>
          <a:p>
            <a:pPr marL="0" indent="0" algn="just" rtl="1" fontAlgn="base">
              <a:lnSpc>
                <a:spcPct val="100000"/>
              </a:lnSpc>
              <a:spcBef>
                <a:spcPct val="0"/>
              </a:spcBef>
              <a:spcAft>
                <a:spcPts val="600"/>
              </a:spcAft>
              <a:buNone/>
            </a:pPr>
            <a:endParaRPr lang="en-US" sz="1600" dirty="0" smtClean="0">
              <a:solidFill>
                <a:schemeClr val="tx2"/>
              </a:solidFill>
              <a:latin typeface="Calibri" pitchFamily="34" charset="0"/>
              <a:cs typeface="mohammad bold art 1" pitchFamily="2" charset="-78"/>
            </a:endParaRPr>
          </a:p>
          <a:p>
            <a:pPr marL="0" indent="0" algn="just" rtl="1" fontAlgn="base">
              <a:spcBef>
                <a:spcPct val="0"/>
              </a:spcBef>
              <a:spcAft>
                <a:spcPts val="600"/>
              </a:spcAft>
              <a:buNone/>
            </a:pPr>
            <a:endParaRPr lang="en-US" sz="1600" b="1" dirty="0" smtClean="0">
              <a:solidFill>
                <a:schemeClr val="tx2"/>
              </a:solidFill>
              <a:latin typeface="Calibri" pitchFamily="34" charset="0"/>
              <a:cs typeface="mohammad bold art 1" pitchFamily="2" charset="-78"/>
            </a:endParaRPr>
          </a:p>
          <a:p>
            <a:pPr marL="0" indent="0" algn="just" rtl="1" fontAlgn="base">
              <a:spcBef>
                <a:spcPct val="0"/>
              </a:spcBef>
              <a:spcAft>
                <a:spcPts val="600"/>
              </a:spcAft>
              <a:buNone/>
            </a:pPr>
            <a:endParaRPr lang="ar-KW" sz="1600" b="1" dirty="0">
              <a:solidFill>
                <a:schemeClr val="tx2"/>
              </a:solidFill>
              <a:latin typeface="Calibri" pitchFamily="34" charset="0"/>
              <a:cs typeface="mohammad bold art 1" pitchFamily="2" charset="-78"/>
            </a:endParaRPr>
          </a:p>
          <a:p>
            <a:pPr algn="r" rtl="1" fontAlgn="base">
              <a:spcBef>
                <a:spcPct val="0"/>
              </a:spcBef>
              <a:spcAft>
                <a:spcPts val="600"/>
              </a:spcAft>
            </a:pPr>
            <a:endParaRPr lang="ar-KW" sz="1600" b="1" dirty="0">
              <a:solidFill>
                <a:schemeClr val="tx2"/>
              </a:solidFill>
              <a:latin typeface="Calibri" pitchFamily="34" charset="0"/>
              <a:cs typeface="mohammad bold art 1" pitchFamily="2" charset="-78"/>
            </a:endParaRPr>
          </a:p>
          <a:p>
            <a:pPr marL="0" indent="0" algn="just" rtl="1" fontAlgn="base">
              <a:spcBef>
                <a:spcPct val="0"/>
              </a:spcBef>
              <a:spcAft>
                <a:spcPts val="600"/>
              </a:spcAft>
              <a:buNone/>
            </a:pPr>
            <a:endParaRPr lang="ar-KW" sz="1600" dirty="0" smtClean="0">
              <a:solidFill>
                <a:schemeClr val="tx2"/>
              </a:solidFill>
              <a:latin typeface="Calibri" pitchFamily="34" charset="0"/>
              <a:cs typeface="mohammad bold art 1" pitchFamily="2" charset="-78"/>
            </a:endParaRPr>
          </a:p>
        </p:txBody>
      </p:sp>
      <p:sp>
        <p:nvSpPr>
          <p:cNvPr id="4" name="Slide Number Placeholder 3"/>
          <p:cNvSpPr>
            <a:spLocks noGrp="1"/>
          </p:cNvSpPr>
          <p:nvPr>
            <p:ph type="sldNum" sz="quarter" idx="12"/>
          </p:nvPr>
        </p:nvSpPr>
        <p:spPr/>
        <p:txBody>
          <a:bodyPr/>
          <a:lstStyle/>
          <a:p>
            <a:fld id="{2E51A151-84BD-4E71-B744-C440629F458B}" type="slidenum">
              <a:rPr lang="en-US" smtClean="0"/>
              <a:pPr/>
              <a:t>45</a:t>
            </a:fld>
            <a:endParaRPr lang="en-US" dirty="0"/>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916934" y="381001"/>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057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5087890"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056457996"/>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333877" y="274638"/>
            <a:ext cx="5876925" cy="1143000"/>
          </a:xfrm>
        </p:spPr>
        <p:txBody>
          <a:bodyPr>
            <a:normAutofit/>
          </a:bodyPr>
          <a:lstStyle/>
          <a:p>
            <a:pPr algn="r" rtl="1"/>
            <a:r>
              <a:rPr lang="ar-KW" sz="3200" b="1" dirty="0">
                <a:solidFill>
                  <a:schemeClr val="tx2"/>
                </a:solidFill>
                <a:latin typeface="Sakkal Majalla" pitchFamily="2" charset="-78"/>
                <a:cs typeface="mohammad bold art 1" pitchFamily="2" charset="-78"/>
              </a:rPr>
              <a:t>الانسحاب الاختياري </a:t>
            </a:r>
            <a:endParaRPr lang="en-US" sz="3200" b="1" dirty="0">
              <a:solidFill>
                <a:schemeClr val="tx2"/>
              </a:solidFill>
              <a:latin typeface="Sakkal Majalla" pitchFamily="2" charset="-78"/>
              <a:cs typeface="mohammad bold art 1" pitchFamily="2" charset="-78"/>
            </a:endParaRPr>
          </a:p>
        </p:txBody>
      </p:sp>
      <p:sp>
        <p:nvSpPr>
          <p:cNvPr id="3" name="Content Placeholder 2"/>
          <p:cNvSpPr>
            <a:spLocks noGrp="1"/>
          </p:cNvSpPr>
          <p:nvPr>
            <p:ph idx="1"/>
          </p:nvPr>
        </p:nvSpPr>
        <p:spPr>
          <a:xfrm>
            <a:off x="1993557" y="1402492"/>
            <a:ext cx="8064843" cy="4525963"/>
          </a:xfrm>
        </p:spPr>
        <p:txBody>
          <a:bodyPr>
            <a:noAutofit/>
          </a:bodyPr>
          <a:lstStyle/>
          <a:p>
            <a:pPr algn="just" rtl="1" fontAlgn="base">
              <a:lnSpc>
                <a:spcPct val="120000"/>
              </a:lnSpc>
              <a:spcBef>
                <a:spcPct val="0"/>
              </a:spcBef>
              <a:spcAft>
                <a:spcPts val="600"/>
              </a:spcAft>
              <a:buFont typeface="Wingdings" panose="05000000000000000000" pitchFamily="2" charset="2"/>
              <a:buChar char="§"/>
            </a:pPr>
            <a:r>
              <a:rPr lang="ar-KW" sz="1500" b="1" dirty="0">
                <a:solidFill>
                  <a:schemeClr val="tx2"/>
                </a:solidFill>
                <a:latin typeface="Calibri" pitchFamily="34" charset="0"/>
                <a:cs typeface="mohammad bold art 1" pitchFamily="2" charset="-78"/>
              </a:rPr>
              <a:t>يجوز لكل شركة مساهمة مدرجة أن تطلب إلغاء إدراج أسهمها من البورصة، وفق الشروط والإجراءات التالية</a:t>
            </a:r>
            <a:r>
              <a:rPr lang="ar-KW" sz="1500" b="1" dirty="0" smtClean="0">
                <a:solidFill>
                  <a:schemeClr val="tx2"/>
                </a:solidFill>
                <a:latin typeface="Calibri" pitchFamily="34" charset="0"/>
                <a:cs typeface="mohammad bold art 1" pitchFamily="2" charset="-78"/>
              </a:rPr>
              <a:t>:</a:t>
            </a:r>
          </a:p>
          <a:p>
            <a:pPr marL="0" indent="0" algn="just" rtl="1" fontAlgn="base">
              <a:lnSpc>
                <a:spcPct val="30000"/>
              </a:lnSpc>
              <a:spcBef>
                <a:spcPct val="0"/>
              </a:spcBef>
              <a:spcAft>
                <a:spcPts val="600"/>
              </a:spcAft>
              <a:buNone/>
            </a:pPr>
            <a:endParaRPr lang="ar-KW" sz="1500" dirty="0">
              <a:solidFill>
                <a:schemeClr val="tx2"/>
              </a:solidFill>
              <a:latin typeface="Calibri" pitchFamily="34" charset="0"/>
              <a:cs typeface="mohammad bold art 1" pitchFamily="2" charset="-78"/>
            </a:endParaRPr>
          </a:p>
          <a:p>
            <a:pPr marL="342900" indent="-342900" algn="just" rtl="1" fontAlgn="base">
              <a:lnSpc>
                <a:spcPct val="120000"/>
              </a:lnSpc>
              <a:spcBef>
                <a:spcPct val="0"/>
              </a:spcBef>
              <a:spcAft>
                <a:spcPts val="600"/>
              </a:spcAft>
              <a:buAutoNum type="arabicPeriod"/>
            </a:pPr>
            <a:r>
              <a:rPr lang="ar-KW" sz="1500" dirty="0" smtClean="0">
                <a:solidFill>
                  <a:schemeClr val="tx2"/>
                </a:solidFill>
                <a:latin typeface="Calibri" pitchFamily="34" charset="0"/>
                <a:cs typeface="mohammad bold art 1" pitchFamily="2" charset="-78"/>
              </a:rPr>
              <a:t>الافصاح </a:t>
            </a:r>
            <a:r>
              <a:rPr lang="ar-KW" sz="1500" dirty="0">
                <a:solidFill>
                  <a:schemeClr val="tx2"/>
                </a:solidFill>
                <a:latin typeface="Calibri" pitchFamily="34" charset="0"/>
                <a:cs typeface="mohammad bold art 1" pitchFamily="2" charset="-78"/>
              </a:rPr>
              <a:t>في البورصة عن توصية مجلس إدارة الشركة بالانسحاب من البورصة مع ابداء الأسباب</a:t>
            </a:r>
            <a:r>
              <a:rPr lang="ar-KW" sz="1500" dirty="0" smtClean="0">
                <a:solidFill>
                  <a:schemeClr val="tx2"/>
                </a:solidFill>
                <a:latin typeface="Calibri" pitchFamily="34" charset="0"/>
                <a:cs typeface="mohammad bold art 1" pitchFamily="2" charset="-78"/>
              </a:rPr>
              <a:t>.</a:t>
            </a:r>
            <a:endParaRPr lang="en-US" sz="1500" dirty="0" smtClean="0">
              <a:solidFill>
                <a:schemeClr val="tx2"/>
              </a:solidFill>
              <a:latin typeface="Calibri" pitchFamily="34" charset="0"/>
              <a:cs typeface="mohammad bold art 1" pitchFamily="2" charset="-78"/>
            </a:endParaRPr>
          </a:p>
          <a:p>
            <a:pPr marL="342900" indent="-342900" algn="just" rtl="1" fontAlgn="base">
              <a:lnSpc>
                <a:spcPct val="50000"/>
              </a:lnSpc>
              <a:spcBef>
                <a:spcPct val="0"/>
              </a:spcBef>
              <a:spcAft>
                <a:spcPts val="600"/>
              </a:spcAft>
              <a:buAutoNum type="arabicPeriod"/>
            </a:pPr>
            <a:endParaRPr lang="ar-KW" sz="1500" dirty="0">
              <a:solidFill>
                <a:schemeClr val="tx2"/>
              </a:solidFill>
              <a:latin typeface="Calibri" pitchFamily="34" charset="0"/>
              <a:cs typeface="mohammad bold art 1" pitchFamily="2" charset="-78"/>
            </a:endParaRPr>
          </a:p>
          <a:p>
            <a:pPr marL="0" indent="0" algn="just" rtl="1" fontAlgn="base">
              <a:lnSpc>
                <a:spcPct val="120000"/>
              </a:lnSpc>
              <a:spcBef>
                <a:spcPct val="0"/>
              </a:spcBef>
              <a:spcAft>
                <a:spcPts val="600"/>
              </a:spcAft>
              <a:buNone/>
            </a:pPr>
            <a:r>
              <a:rPr lang="ar-KW" sz="1500" dirty="0">
                <a:solidFill>
                  <a:schemeClr val="tx2"/>
                </a:solidFill>
                <a:latin typeface="Calibri" pitchFamily="34" charset="0"/>
                <a:cs typeface="mohammad bold art 1" pitchFamily="2" charset="-78"/>
              </a:rPr>
              <a:t>2</a:t>
            </a:r>
            <a:r>
              <a:rPr lang="ar-KW" sz="1500" dirty="0" smtClean="0">
                <a:solidFill>
                  <a:schemeClr val="tx2"/>
                </a:solidFill>
                <a:latin typeface="Calibri" pitchFamily="34" charset="0"/>
                <a:cs typeface="mohammad bold art 1" pitchFamily="2" charset="-78"/>
              </a:rPr>
              <a:t>. الحصول </a:t>
            </a:r>
            <a:r>
              <a:rPr lang="ar-KW" sz="1500" dirty="0">
                <a:solidFill>
                  <a:schemeClr val="tx2"/>
                </a:solidFill>
                <a:latin typeface="Calibri" pitchFamily="34" charset="0"/>
                <a:cs typeface="mohammad bold art 1" pitchFamily="2" charset="-78"/>
              </a:rPr>
              <a:t>على موافقة الجمعية العامة على الانسحاب</a:t>
            </a:r>
            <a:r>
              <a:rPr lang="ar-KW" sz="1500" dirty="0" smtClean="0">
                <a:solidFill>
                  <a:schemeClr val="tx2"/>
                </a:solidFill>
                <a:latin typeface="Calibri" pitchFamily="34" charset="0"/>
                <a:cs typeface="mohammad bold art 1" pitchFamily="2" charset="-78"/>
              </a:rPr>
              <a:t>.</a:t>
            </a:r>
            <a:endParaRPr lang="en-US" sz="1500" dirty="0" smtClean="0">
              <a:solidFill>
                <a:schemeClr val="tx2"/>
              </a:solidFill>
              <a:latin typeface="Calibri" pitchFamily="34" charset="0"/>
              <a:cs typeface="mohammad bold art 1" pitchFamily="2" charset="-78"/>
            </a:endParaRPr>
          </a:p>
          <a:p>
            <a:pPr marL="0" indent="0" algn="just" rtl="1" fontAlgn="base">
              <a:lnSpc>
                <a:spcPct val="50000"/>
              </a:lnSpc>
              <a:spcBef>
                <a:spcPct val="0"/>
              </a:spcBef>
              <a:spcAft>
                <a:spcPts val="600"/>
              </a:spcAft>
              <a:buNone/>
            </a:pPr>
            <a:endParaRPr lang="ar-KW" sz="1500" dirty="0">
              <a:solidFill>
                <a:schemeClr val="tx2"/>
              </a:solidFill>
              <a:latin typeface="Calibri" pitchFamily="34" charset="0"/>
              <a:cs typeface="mohammad bold art 1" pitchFamily="2" charset="-78"/>
            </a:endParaRPr>
          </a:p>
          <a:p>
            <a:pPr marL="0" indent="0" algn="just" rtl="1" fontAlgn="base">
              <a:lnSpc>
                <a:spcPct val="120000"/>
              </a:lnSpc>
              <a:spcBef>
                <a:spcPct val="0"/>
              </a:spcBef>
              <a:spcAft>
                <a:spcPts val="600"/>
              </a:spcAft>
              <a:buNone/>
            </a:pPr>
            <a:r>
              <a:rPr lang="ar-KW" sz="1500" dirty="0">
                <a:solidFill>
                  <a:schemeClr val="tx2"/>
                </a:solidFill>
                <a:latin typeface="Calibri" pitchFamily="34" charset="0"/>
                <a:cs typeface="mohammad bold art 1" pitchFamily="2" charset="-78"/>
              </a:rPr>
              <a:t>3</a:t>
            </a:r>
            <a:r>
              <a:rPr lang="ar-KW" sz="1500" dirty="0" smtClean="0">
                <a:solidFill>
                  <a:schemeClr val="tx2"/>
                </a:solidFill>
                <a:latin typeface="Calibri" pitchFamily="34" charset="0"/>
                <a:cs typeface="mohammad bold art 1" pitchFamily="2" charset="-78"/>
              </a:rPr>
              <a:t>. تزويد </a:t>
            </a:r>
            <a:r>
              <a:rPr lang="ar-KW" sz="1500" dirty="0">
                <a:solidFill>
                  <a:schemeClr val="tx2"/>
                </a:solidFill>
                <a:latin typeface="Calibri" pitchFamily="34" charset="0"/>
                <a:cs typeface="mohammad bold art 1" pitchFamily="2" charset="-78"/>
              </a:rPr>
              <a:t>الهيئة بأسباب الانسحاب من الإدراج</a:t>
            </a:r>
            <a:r>
              <a:rPr lang="ar-KW" sz="1500" dirty="0" smtClean="0">
                <a:solidFill>
                  <a:schemeClr val="tx2"/>
                </a:solidFill>
                <a:latin typeface="Calibri" pitchFamily="34" charset="0"/>
                <a:cs typeface="mohammad bold art 1" pitchFamily="2" charset="-78"/>
              </a:rPr>
              <a:t>.</a:t>
            </a:r>
            <a:endParaRPr lang="en-US" sz="1500" dirty="0" smtClean="0">
              <a:solidFill>
                <a:schemeClr val="tx2"/>
              </a:solidFill>
              <a:latin typeface="Calibri" pitchFamily="34" charset="0"/>
              <a:cs typeface="mohammad bold art 1" pitchFamily="2" charset="-78"/>
            </a:endParaRPr>
          </a:p>
          <a:p>
            <a:pPr marL="0" indent="0" algn="just" rtl="1" fontAlgn="base">
              <a:lnSpc>
                <a:spcPct val="50000"/>
              </a:lnSpc>
              <a:spcBef>
                <a:spcPct val="0"/>
              </a:spcBef>
              <a:spcAft>
                <a:spcPts val="600"/>
              </a:spcAft>
              <a:buNone/>
            </a:pPr>
            <a:endParaRPr lang="ar-KW" sz="1500" dirty="0">
              <a:solidFill>
                <a:schemeClr val="tx2"/>
              </a:solidFill>
              <a:latin typeface="Calibri" pitchFamily="34" charset="0"/>
              <a:cs typeface="mohammad bold art 1" pitchFamily="2" charset="-78"/>
            </a:endParaRPr>
          </a:p>
          <a:p>
            <a:pPr marL="0" indent="0" algn="just" rtl="1" fontAlgn="base">
              <a:lnSpc>
                <a:spcPct val="120000"/>
              </a:lnSpc>
              <a:spcBef>
                <a:spcPct val="0"/>
              </a:spcBef>
              <a:spcAft>
                <a:spcPts val="600"/>
              </a:spcAft>
              <a:buNone/>
            </a:pPr>
            <a:r>
              <a:rPr lang="ar-KW" sz="1500" dirty="0">
                <a:solidFill>
                  <a:schemeClr val="tx2"/>
                </a:solidFill>
                <a:latin typeface="Calibri" pitchFamily="34" charset="0"/>
                <a:cs typeface="mohammad bold art 1" pitchFamily="2" charset="-78"/>
              </a:rPr>
              <a:t>4</a:t>
            </a:r>
            <a:r>
              <a:rPr lang="ar-KW" sz="1500" dirty="0" smtClean="0">
                <a:solidFill>
                  <a:schemeClr val="tx2"/>
                </a:solidFill>
                <a:latin typeface="Calibri" pitchFamily="34" charset="0"/>
                <a:cs typeface="mohammad bold art 1" pitchFamily="2" charset="-78"/>
              </a:rPr>
              <a:t>. الحصول </a:t>
            </a:r>
            <a:r>
              <a:rPr lang="ar-KW" sz="1500" dirty="0">
                <a:solidFill>
                  <a:schemeClr val="tx2"/>
                </a:solidFill>
                <a:latin typeface="Calibri" pitchFamily="34" charset="0"/>
                <a:cs typeface="mohammad bold art 1" pitchFamily="2" charset="-78"/>
              </a:rPr>
              <a:t>على موافقة الهيئة</a:t>
            </a:r>
            <a:r>
              <a:rPr lang="ar-KW" sz="1500" dirty="0" smtClean="0">
                <a:solidFill>
                  <a:schemeClr val="tx2"/>
                </a:solidFill>
                <a:latin typeface="Calibri" pitchFamily="34" charset="0"/>
                <a:cs typeface="mohammad bold art 1" pitchFamily="2" charset="-78"/>
              </a:rPr>
              <a:t>.</a:t>
            </a:r>
            <a:endParaRPr lang="en-US" sz="1500" dirty="0" smtClean="0">
              <a:solidFill>
                <a:schemeClr val="tx2"/>
              </a:solidFill>
              <a:latin typeface="Calibri" pitchFamily="34" charset="0"/>
              <a:cs typeface="mohammad bold art 1" pitchFamily="2" charset="-78"/>
            </a:endParaRPr>
          </a:p>
          <a:p>
            <a:pPr marL="0" indent="0" algn="just" rtl="1" fontAlgn="base">
              <a:lnSpc>
                <a:spcPct val="50000"/>
              </a:lnSpc>
              <a:spcBef>
                <a:spcPct val="0"/>
              </a:spcBef>
              <a:spcAft>
                <a:spcPts val="600"/>
              </a:spcAft>
              <a:buNone/>
            </a:pPr>
            <a:endParaRPr lang="ar-KW" sz="1500" dirty="0">
              <a:solidFill>
                <a:schemeClr val="tx2"/>
              </a:solidFill>
              <a:latin typeface="Calibri" pitchFamily="34" charset="0"/>
              <a:cs typeface="mohammad bold art 1" pitchFamily="2" charset="-78"/>
            </a:endParaRPr>
          </a:p>
          <a:p>
            <a:pPr marL="0" indent="0" algn="just" rtl="1" fontAlgn="base">
              <a:lnSpc>
                <a:spcPct val="120000"/>
              </a:lnSpc>
              <a:spcBef>
                <a:spcPct val="0"/>
              </a:spcBef>
              <a:spcAft>
                <a:spcPts val="600"/>
              </a:spcAft>
              <a:buNone/>
            </a:pPr>
            <a:r>
              <a:rPr lang="ar-KW" sz="1500" dirty="0">
                <a:solidFill>
                  <a:schemeClr val="tx2"/>
                </a:solidFill>
                <a:latin typeface="Calibri" pitchFamily="34" charset="0"/>
                <a:cs typeface="mohammad bold art 1" pitchFamily="2" charset="-78"/>
              </a:rPr>
              <a:t>5</a:t>
            </a:r>
            <a:r>
              <a:rPr lang="ar-KW" sz="1500" dirty="0" smtClean="0">
                <a:solidFill>
                  <a:schemeClr val="tx2"/>
                </a:solidFill>
                <a:latin typeface="Calibri" pitchFamily="34" charset="0"/>
                <a:cs typeface="mohammad bold art 1" pitchFamily="2" charset="-78"/>
              </a:rPr>
              <a:t>. تحديد </a:t>
            </a:r>
            <a:r>
              <a:rPr lang="ar-KW" sz="1500" dirty="0">
                <a:solidFill>
                  <a:schemeClr val="tx2"/>
                </a:solidFill>
                <a:latin typeface="Calibri" pitchFamily="34" charset="0"/>
                <a:cs typeface="mohammad bold art 1" pitchFamily="2" charset="-78"/>
              </a:rPr>
              <a:t>تاريخ الانسحاب من البورصة بفترة لا تقل عن ستة أشهر من تاريخ موافقة الهيئة، ولا تحتسب ضمن هذه الفترة أي مدة ايقاف للتداول على السهم. </a:t>
            </a:r>
            <a:endParaRPr lang="en-US" sz="1500" dirty="0" smtClean="0">
              <a:solidFill>
                <a:schemeClr val="tx2"/>
              </a:solidFill>
              <a:latin typeface="Calibri" pitchFamily="34" charset="0"/>
              <a:cs typeface="mohammad bold art 1" pitchFamily="2" charset="-78"/>
            </a:endParaRPr>
          </a:p>
          <a:p>
            <a:pPr marL="0" indent="0" algn="just" rtl="1" fontAlgn="base">
              <a:lnSpc>
                <a:spcPct val="50000"/>
              </a:lnSpc>
              <a:spcBef>
                <a:spcPct val="0"/>
              </a:spcBef>
              <a:spcAft>
                <a:spcPts val="600"/>
              </a:spcAft>
              <a:buNone/>
            </a:pPr>
            <a:endParaRPr lang="ar-KW" sz="1500" dirty="0">
              <a:solidFill>
                <a:schemeClr val="tx2"/>
              </a:solidFill>
              <a:latin typeface="Calibri" pitchFamily="34" charset="0"/>
              <a:cs typeface="mohammad bold art 1" pitchFamily="2" charset="-78"/>
            </a:endParaRPr>
          </a:p>
          <a:p>
            <a:pPr marL="0" indent="0" algn="just" rtl="1" fontAlgn="base">
              <a:lnSpc>
                <a:spcPct val="120000"/>
              </a:lnSpc>
              <a:spcBef>
                <a:spcPct val="0"/>
              </a:spcBef>
              <a:spcAft>
                <a:spcPts val="600"/>
              </a:spcAft>
              <a:buNone/>
            </a:pPr>
            <a:r>
              <a:rPr lang="ar-KW" sz="1500" dirty="0">
                <a:solidFill>
                  <a:schemeClr val="tx2"/>
                </a:solidFill>
                <a:latin typeface="Calibri" pitchFamily="34" charset="0"/>
                <a:cs typeface="mohammad bold art 1" pitchFamily="2" charset="-78"/>
              </a:rPr>
              <a:t>6</a:t>
            </a:r>
            <a:r>
              <a:rPr lang="ar-KW" sz="1500" dirty="0" smtClean="0">
                <a:solidFill>
                  <a:schemeClr val="tx2"/>
                </a:solidFill>
                <a:latin typeface="Calibri" pitchFamily="34" charset="0"/>
                <a:cs typeface="mohammad bold art 1" pitchFamily="2" charset="-78"/>
              </a:rPr>
              <a:t>. تزويد </a:t>
            </a:r>
            <a:r>
              <a:rPr lang="ar-KW" sz="1500" dirty="0">
                <a:solidFill>
                  <a:schemeClr val="tx2"/>
                </a:solidFill>
                <a:latin typeface="Calibri" pitchFamily="34" charset="0"/>
                <a:cs typeface="mohammad bold art 1" pitchFamily="2" charset="-78"/>
              </a:rPr>
              <a:t>الهيئة بإقرار من الشركة بضمان سداد أية مبالغ أو التزامات تترتب على الشركة للبورصة عن فترة إدراجها في البورصة</a:t>
            </a:r>
            <a:r>
              <a:rPr lang="ar-KW" sz="1500" dirty="0" smtClean="0">
                <a:solidFill>
                  <a:schemeClr val="tx2"/>
                </a:solidFill>
                <a:latin typeface="Calibri" pitchFamily="34" charset="0"/>
                <a:cs typeface="mohammad bold art 1" pitchFamily="2" charset="-78"/>
              </a:rPr>
              <a:t>.</a:t>
            </a:r>
            <a:endParaRPr lang="en-US" sz="1500" dirty="0" smtClean="0">
              <a:solidFill>
                <a:schemeClr val="tx2"/>
              </a:solidFill>
              <a:latin typeface="Calibri" pitchFamily="34" charset="0"/>
              <a:cs typeface="mohammad bold art 1" pitchFamily="2" charset="-78"/>
            </a:endParaRPr>
          </a:p>
          <a:p>
            <a:pPr marL="0" indent="0" algn="just" rtl="1" fontAlgn="base">
              <a:lnSpc>
                <a:spcPct val="50000"/>
              </a:lnSpc>
              <a:spcBef>
                <a:spcPct val="0"/>
              </a:spcBef>
              <a:spcAft>
                <a:spcPts val="600"/>
              </a:spcAft>
              <a:buNone/>
            </a:pPr>
            <a:endParaRPr lang="ar-KW" sz="1500" dirty="0">
              <a:solidFill>
                <a:schemeClr val="tx2"/>
              </a:solidFill>
              <a:latin typeface="Calibri" pitchFamily="34" charset="0"/>
              <a:cs typeface="mohammad bold art 1" pitchFamily="2" charset="-78"/>
            </a:endParaRPr>
          </a:p>
          <a:p>
            <a:pPr marL="0" indent="0" algn="just" rtl="1" fontAlgn="base">
              <a:lnSpc>
                <a:spcPct val="120000"/>
              </a:lnSpc>
              <a:spcBef>
                <a:spcPct val="0"/>
              </a:spcBef>
              <a:spcAft>
                <a:spcPts val="600"/>
              </a:spcAft>
              <a:buNone/>
            </a:pPr>
            <a:r>
              <a:rPr lang="ar-KW" sz="1500" dirty="0">
                <a:solidFill>
                  <a:schemeClr val="tx2"/>
                </a:solidFill>
                <a:latin typeface="Calibri" pitchFamily="34" charset="0"/>
                <a:cs typeface="mohammad bold art 1" pitchFamily="2" charset="-78"/>
              </a:rPr>
              <a:t>7</a:t>
            </a:r>
            <a:r>
              <a:rPr lang="ar-KW" sz="1500" dirty="0" smtClean="0">
                <a:solidFill>
                  <a:schemeClr val="tx2"/>
                </a:solidFill>
                <a:latin typeface="Calibri" pitchFamily="34" charset="0"/>
                <a:cs typeface="mohammad bold art 1" pitchFamily="2" charset="-78"/>
              </a:rPr>
              <a:t>. التنسيق </a:t>
            </a:r>
            <a:r>
              <a:rPr lang="ar-KW" sz="1500" dirty="0">
                <a:solidFill>
                  <a:schemeClr val="tx2"/>
                </a:solidFill>
                <a:latin typeface="Calibri" pitchFamily="34" charset="0"/>
                <a:cs typeface="mohammad bold art 1" pitchFamily="2" charset="-78"/>
              </a:rPr>
              <a:t>مع وكالة مقاصة بشأن سداد أية التزامات من قبل الشركة للمساهمين من أرباح نقدية وأسهم منح</a:t>
            </a:r>
            <a:r>
              <a:rPr lang="ar-KW" sz="1500" dirty="0" smtClean="0">
                <a:solidFill>
                  <a:schemeClr val="tx2"/>
                </a:solidFill>
                <a:latin typeface="Calibri" pitchFamily="34" charset="0"/>
                <a:cs typeface="mohammad bold art 1" pitchFamily="2" charset="-78"/>
              </a:rPr>
              <a:t>.</a:t>
            </a:r>
          </a:p>
          <a:p>
            <a:pPr marL="0" indent="0" algn="just" rtl="1" fontAlgn="base">
              <a:lnSpc>
                <a:spcPct val="50000"/>
              </a:lnSpc>
              <a:spcBef>
                <a:spcPct val="0"/>
              </a:spcBef>
              <a:spcAft>
                <a:spcPts val="600"/>
              </a:spcAft>
              <a:buNone/>
            </a:pPr>
            <a:endParaRPr lang="ar-KW" sz="1500" dirty="0" smtClean="0">
              <a:solidFill>
                <a:schemeClr val="tx2"/>
              </a:solidFill>
              <a:latin typeface="Calibri" pitchFamily="34" charset="0"/>
              <a:cs typeface="mohammad bold art 1" pitchFamily="2" charset="-78"/>
            </a:endParaRPr>
          </a:p>
          <a:p>
            <a:pPr marL="0" indent="0" algn="r" rtl="1" fontAlgn="base">
              <a:spcBef>
                <a:spcPct val="0"/>
              </a:spcBef>
              <a:spcAft>
                <a:spcPts val="600"/>
              </a:spcAft>
              <a:buNone/>
            </a:pPr>
            <a:endParaRPr lang="ar-KW" sz="1500" b="1" dirty="0">
              <a:solidFill>
                <a:schemeClr val="tx2"/>
              </a:solidFill>
              <a:latin typeface="Calibri" pitchFamily="34" charset="0"/>
              <a:cs typeface="mohammad bold art 1" pitchFamily="2" charset="-78"/>
            </a:endParaRPr>
          </a:p>
          <a:p>
            <a:pPr marL="0" indent="0" algn="r" rtl="1" fontAlgn="base">
              <a:spcBef>
                <a:spcPct val="0"/>
              </a:spcBef>
              <a:spcAft>
                <a:spcPts val="600"/>
              </a:spcAft>
              <a:buNone/>
            </a:pPr>
            <a:endParaRPr lang="ar-KW" sz="1500" b="1" dirty="0" smtClean="0">
              <a:solidFill>
                <a:schemeClr val="tx2"/>
              </a:solidFill>
              <a:latin typeface="Calibri" pitchFamily="34" charset="0"/>
              <a:cs typeface="mohammad bold art 1" pitchFamily="2" charset="-78"/>
            </a:endParaRPr>
          </a:p>
          <a:p>
            <a:pPr marL="0" indent="0" algn="r" rtl="1" fontAlgn="base">
              <a:spcBef>
                <a:spcPct val="0"/>
              </a:spcBef>
              <a:spcAft>
                <a:spcPts val="600"/>
              </a:spcAft>
              <a:buNone/>
            </a:pPr>
            <a:endParaRPr lang="ar-KW" sz="1500" b="1" dirty="0">
              <a:solidFill>
                <a:schemeClr val="tx2"/>
              </a:solidFill>
              <a:latin typeface="Calibri" pitchFamily="34" charset="0"/>
              <a:cs typeface="mohammad bold art 1" pitchFamily="2" charset="-78"/>
            </a:endParaRPr>
          </a:p>
        </p:txBody>
      </p:sp>
      <p:sp>
        <p:nvSpPr>
          <p:cNvPr id="4" name="Slide Number Placeholder 3"/>
          <p:cNvSpPr>
            <a:spLocks noGrp="1"/>
          </p:cNvSpPr>
          <p:nvPr>
            <p:ph type="sldNum" sz="quarter" idx="12"/>
          </p:nvPr>
        </p:nvSpPr>
        <p:spPr/>
        <p:txBody>
          <a:bodyPr/>
          <a:lstStyle/>
          <a:p>
            <a:fld id="{2E51A151-84BD-4E71-B744-C440629F458B}" type="slidenum">
              <a:rPr lang="en-US" smtClean="0"/>
              <a:pPr/>
              <a:t>46</a:t>
            </a:fld>
            <a:endParaRPr lang="en-US" dirty="0"/>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10521" y="354360"/>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057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5087890"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07418462"/>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333877" y="274638"/>
            <a:ext cx="5876925" cy="1143000"/>
          </a:xfrm>
        </p:spPr>
        <p:txBody>
          <a:bodyPr>
            <a:normAutofit/>
          </a:bodyPr>
          <a:lstStyle/>
          <a:p>
            <a:pPr algn="r" rtl="1"/>
            <a:r>
              <a:rPr lang="ar-KW" sz="3200" b="1" dirty="0">
                <a:solidFill>
                  <a:schemeClr val="tx2"/>
                </a:solidFill>
                <a:latin typeface="Sakkal Majalla" pitchFamily="2" charset="-78"/>
                <a:cs typeface="mohammad bold art 1" pitchFamily="2" charset="-78"/>
              </a:rPr>
              <a:t>الانسحاب الاختياري </a:t>
            </a:r>
            <a:endParaRPr lang="en-US" sz="3200" b="1" dirty="0">
              <a:solidFill>
                <a:schemeClr val="tx2"/>
              </a:solidFill>
              <a:latin typeface="Sakkal Majalla" pitchFamily="2" charset="-78"/>
              <a:cs typeface="mohammad bold art 1" pitchFamily="2" charset="-78"/>
            </a:endParaRPr>
          </a:p>
        </p:txBody>
      </p:sp>
      <p:sp>
        <p:nvSpPr>
          <p:cNvPr id="3" name="Content Placeholder 2"/>
          <p:cNvSpPr>
            <a:spLocks noGrp="1"/>
          </p:cNvSpPr>
          <p:nvPr>
            <p:ph idx="1"/>
          </p:nvPr>
        </p:nvSpPr>
        <p:spPr>
          <a:xfrm>
            <a:off x="1993557" y="1402492"/>
            <a:ext cx="8064843" cy="4525963"/>
          </a:xfrm>
        </p:spPr>
        <p:txBody>
          <a:bodyPr>
            <a:noAutofit/>
          </a:bodyPr>
          <a:lstStyle/>
          <a:p>
            <a:pPr marL="0" indent="0" algn="just" rtl="1" fontAlgn="base">
              <a:lnSpc>
                <a:spcPct val="50000"/>
              </a:lnSpc>
              <a:spcBef>
                <a:spcPct val="0"/>
              </a:spcBef>
              <a:spcAft>
                <a:spcPts val="600"/>
              </a:spcAft>
              <a:buNone/>
            </a:pPr>
            <a:endParaRPr lang="ar-KW" sz="1600" dirty="0" smtClean="0">
              <a:solidFill>
                <a:schemeClr val="tx2"/>
              </a:solidFill>
              <a:latin typeface="Calibri" pitchFamily="34" charset="0"/>
              <a:cs typeface="mohammad bold art 1" pitchFamily="2" charset="-78"/>
            </a:endParaRPr>
          </a:p>
          <a:p>
            <a:pPr algn="just" rtl="1" fontAlgn="base">
              <a:lnSpc>
                <a:spcPct val="120000"/>
              </a:lnSpc>
              <a:spcBef>
                <a:spcPct val="0"/>
              </a:spcBef>
              <a:spcAft>
                <a:spcPts val="600"/>
              </a:spcAft>
              <a:buFont typeface="Wingdings" panose="05000000000000000000" pitchFamily="2" charset="2"/>
              <a:buChar char="§"/>
            </a:pPr>
            <a:r>
              <a:rPr lang="ar-KW" sz="1600" dirty="0" smtClean="0">
                <a:solidFill>
                  <a:schemeClr val="tx2"/>
                </a:solidFill>
                <a:latin typeface="Calibri" pitchFamily="34" charset="0"/>
                <a:cs typeface="mohammad bold art 1" pitchFamily="2" charset="-78"/>
              </a:rPr>
              <a:t>في </a:t>
            </a:r>
            <a:r>
              <a:rPr lang="ar-KW" sz="1600" dirty="0">
                <a:solidFill>
                  <a:schemeClr val="tx2"/>
                </a:solidFill>
                <a:latin typeface="Calibri" pitchFamily="34" charset="0"/>
                <a:cs typeface="mohammad bold art 1" pitchFamily="2" charset="-78"/>
              </a:rPr>
              <a:t>حال موافقة الهيئة على طلب الانسحاب من الإدراج يجوز لأي شخص أن يتقدم بعرض لشراء أسهم المساهمين الراغبين بالبيع قبل الانسحاب من الإدراج، على ألا يقل </a:t>
            </a:r>
            <a:r>
              <a:rPr lang="ar-KW" sz="1600" dirty="0" smtClean="0">
                <a:solidFill>
                  <a:schemeClr val="tx2"/>
                </a:solidFill>
                <a:latin typeface="Calibri" pitchFamily="34" charset="0"/>
                <a:cs typeface="mohammad bold art 1" pitchFamily="2" charset="-78"/>
              </a:rPr>
              <a:t>سعر </a:t>
            </a:r>
            <a:r>
              <a:rPr lang="ar-KW" sz="1600" dirty="0">
                <a:solidFill>
                  <a:schemeClr val="tx2"/>
                </a:solidFill>
                <a:latin typeface="Calibri" pitchFamily="34" charset="0"/>
                <a:cs typeface="mohammad bold art 1" pitchFamily="2" charset="-78"/>
              </a:rPr>
              <a:t>الشراء عن متوسط سعر السهم لمدة ستة أشهر سابقة على افصاح مجلس الإدارة عن توصيته بالانسحاب من الإدراج. وتتم عملية الشراء قبل التاريخ الفعلي </a:t>
            </a:r>
            <a:r>
              <a:rPr lang="ar-KW" sz="1600" dirty="0" smtClean="0">
                <a:solidFill>
                  <a:schemeClr val="tx2"/>
                </a:solidFill>
                <a:latin typeface="Calibri" pitchFamily="34" charset="0"/>
                <a:cs typeface="mohammad bold art 1" pitchFamily="2" charset="-78"/>
              </a:rPr>
              <a:t>للانسحاب.</a:t>
            </a:r>
            <a:endParaRPr lang="en-US" sz="1600" dirty="0" smtClean="0">
              <a:solidFill>
                <a:schemeClr val="tx2"/>
              </a:solidFill>
              <a:latin typeface="Calibri" pitchFamily="34" charset="0"/>
              <a:cs typeface="mohammad bold art 1" pitchFamily="2" charset="-78"/>
            </a:endParaRPr>
          </a:p>
          <a:p>
            <a:pPr marL="0" indent="0" algn="just" rtl="1" fontAlgn="base">
              <a:lnSpc>
                <a:spcPct val="120000"/>
              </a:lnSpc>
              <a:spcBef>
                <a:spcPct val="0"/>
              </a:spcBef>
              <a:spcAft>
                <a:spcPts val="600"/>
              </a:spcAft>
              <a:buNone/>
            </a:pPr>
            <a:r>
              <a:rPr lang="ar-KW" sz="1600" dirty="0" smtClean="0">
                <a:solidFill>
                  <a:schemeClr val="tx2"/>
                </a:solidFill>
                <a:latin typeface="Calibri" pitchFamily="34" charset="0"/>
                <a:cs typeface="mohammad bold art 1" pitchFamily="2" charset="-78"/>
              </a:rPr>
              <a:t>وتحدد </a:t>
            </a:r>
            <a:r>
              <a:rPr lang="ar-KW" sz="1600" dirty="0">
                <a:solidFill>
                  <a:schemeClr val="tx2"/>
                </a:solidFill>
                <a:latin typeface="Calibri" pitchFamily="34" charset="0"/>
                <a:cs typeface="mohammad bold art 1" pitchFamily="2" charset="-78"/>
              </a:rPr>
              <a:t>البورصة القواعد التنظيمية لهذه العملية.</a:t>
            </a:r>
          </a:p>
          <a:p>
            <a:pPr marL="0" indent="0" algn="r" rtl="1" fontAlgn="base">
              <a:spcBef>
                <a:spcPct val="0"/>
              </a:spcBef>
              <a:spcAft>
                <a:spcPts val="600"/>
              </a:spcAft>
              <a:buNone/>
            </a:pPr>
            <a:endParaRPr lang="ar-KW" sz="1600" b="1" dirty="0">
              <a:solidFill>
                <a:schemeClr val="tx2"/>
              </a:solidFill>
              <a:latin typeface="Calibri" pitchFamily="34" charset="0"/>
              <a:cs typeface="mohammad bold art 1" pitchFamily="2" charset="-78"/>
            </a:endParaRPr>
          </a:p>
          <a:p>
            <a:pPr marL="0" indent="0" algn="r" rtl="1" fontAlgn="base">
              <a:spcBef>
                <a:spcPct val="0"/>
              </a:spcBef>
              <a:spcAft>
                <a:spcPts val="600"/>
              </a:spcAft>
              <a:buNone/>
            </a:pPr>
            <a:endParaRPr lang="ar-KW" sz="1600" b="1" dirty="0" smtClean="0">
              <a:solidFill>
                <a:schemeClr val="tx2"/>
              </a:solidFill>
              <a:latin typeface="Calibri" pitchFamily="34" charset="0"/>
              <a:cs typeface="mohammad bold art 1" pitchFamily="2" charset="-78"/>
            </a:endParaRPr>
          </a:p>
          <a:p>
            <a:pPr marL="0" indent="0" algn="r" rtl="1" fontAlgn="base">
              <a:spcBef>
                <a:spcPct val="0"/>
              </a:spcBef>
              <a:spcAft>
                <a:spcPts val="600"/>
              </a:spcAft>
              <a:buNone/>
            </a:pPr>
            <a:endParaRPr lang="ar-KW" sz="1600" b="1" dirty="0">
              <a:solidFill>
                <a:schemeClr val="tx2"/>
              </a:solidFill>
              <a:latin typeface="Calibri" pitchFamily="34" charset="0"/>
              <a:cs typeface="mohammad bold art 1" pitchFamily="2" charset="-78"/>
            </a:endParaRPr>
          </a:p>
        </p:txBody>
      </p:sp>
      <p:sp>
        <p:nvSpPr>
          <p:cNvPr id="4" name="Slide Number Placeholder 3"/>
          <p:cNvSpPr>
            <a:spLocks noGrp="1"/>
          </p:cNvSpPr>
          <p:nvPr>
            <p:ph type="sldNum" sz="quarter" idx="12"/>
          </p:nvPr>
        </p:nvSpPr>
        <p:spPr/>
        <p:txBody>
          <a:bodyPr/>
          <a:lstStyle/>
          <a:p>
            <a:fld id="{2E51A151-84BD-4E71-B744-C440629F458B}" type="slidenum">
              <a:rPr lang="en-US" smtClean="0"/>
              <a:pPr/>
              <a:t>47</a:t>
            </a:fld>
            <a:endParaRPr lang="en-US" dirty="0"/>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10521" y="354360"/>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057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5087890"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03739500"/>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981202" y="1202257"/>
            <a:ext cx="8077198" cy="4525963"/>
          </a:xfrm>
        </p:spPr>
        <p:txBody>
          <a:bodyPr>
            <a:noAutofit/>
          </a:bodyPr>
          <a:lstStyle/>
          <a:p>
            <a:pPr algn="r" rtl="1" fontAlgn="base">
              <a:spcBef>
                <a:spcPct val="0"/>
              </a:spcBef>
              <a:spcAft>
                <a:spcPts val="600"/>
              </a:spcAft>
            </a:pPr>
            <a:endParaRPr lang="ar-KW" sz="1600" b="1" dirty="0" smtClean="0">
              <a:solidFill>
                <a:schemeClr val="tx2"/>
              </a:solidFill>
              <a:latin typeface="Calibri" pitchFamily="34" charset="0"/>
              <a:cs typeface="mohammad bold art 1" pitchFamily="2" charset="-78"/>
            </a:endParaRPr>
          </a:p>
          <a:p>
            <a:pPr algn="just" rtl="1" fontAlgn="base">
              <a:lnSpc>
                <a:spcPct val="100000"/>
              </a:lnSpc>
              <a:spcBef>
                <a:spcPct val="0"/>
              </a:spcBef>
              <a:spcAft>
                <a:spcPts val="600"/>
              </a:spcAft>
              <a:buFont typeface="Wingdings" panose="05000000000000000000" pitchFamily="2" charset="2"/>
              <a:buChar char="Ø"/>
            </a:pPr>
            <a:endParaRPr lang="ar-KW" sz="1600" dirty="0" smtClean="0">
              <a:solidFill>
                <a:schemeClr val="tx2"/>
              </a:solidFill>
              <a:latin typeface="Calibri" pitchFamily="34" charset="0"/>
              <a:cs typeface="mohammad bold art 1" pitchFamily="2" charset="-78"/>
            </a:endParaRPr>
          </a:p>
          <a:p>
            <a:pPr algn="just" rtl="1" fontAlgn="base">
              <a:lnSpc>
                <a:spcPct val="100000"/>
              </a:lnSpc>
              <a:spcBef>
                <a:spcPct val="0"/>
              </a:spcBef>
              <a:spcAft>
                <a:spcPts val="600"/>
              </a:spcAft>
              <a:buFont typeface="Wingdings" panose="05000000000000000000" pitchFamily="2" charset="2"/>
              <a:buChar char="Ø"/>
            </a:pPr>
            <a:endParaRPr lang="ar-KW" sz="1600" dirty="0">
              <a:solidFill>
                <a:schemeClr val="tx2"/>
              </a:solidFill>
              <a:latin typeface="Calibri" pitchFamily="34" charset="0"/>
              <a:cs typeface="mohammad bold art 1" pitchFamily="2" charset="-78"/>
            </a:endParaRPr>
          </a:p>
          <a:p>
            <a:pPr algn="just" rtl="1" fontAlgn="base">
              <a:lnSpc>
                <a:spcPct val="100000"/>
              </a:lnSpc>
              <a:spcBef>
                <a:spcPct val="0"/>
              </a:spcBef>
              <a:spcAft>
                <a:spcPts val="600"/>
              </a:spcAft>
              <a:buFont typeface="Wingdings" panose="05000000000000000000" pitchFamily="2" charset="2"/>
              <a:buChar char="Ø"/>
            </a:pPr>
            <a:endParaRPr lang="ar-KW" sz="1600" dirty="0">
              <a:solidFill>
                <a:schemeClr val="tx2"/>
              </a:solidFill>
              <a:latin typeface="Calibri" pitchFamily="34" charset="0"/>
              <a:cs typeface="mohammad bold art 1" pitchFamily="2" charset="-78"/>
            </a:endParaRPr>
          </a:p>
          <a:p>
            <a:pPr algn="just" rtl="1" fontAlgn="base">
              <a:lnSpc>
                <a:spcPct val="100000"/>
              </a:lnSpc>
              <a:spcBef>
                <a:spcPct val="0"/>
              </a:spcBef>
              <a:spcAft>
                <a:spcPts val="600"/>
              </a:spcAft>
              <a:buFont typeface="Wingdings" panose="05000000000000000000" pitchFamily="2" charset="2"/>
              <a:buChar char="Ø"/>
            </a:pPr>
            <a:endParaRPr lang="ar-KW" sz="1600" dirty="0" smtClean="0">
              <a:solidFill>
                <a:schemeClr val="tx2"/>
              </a:solidFill>
              <a:latin typeface="Calibri" pitchFamily="34" charset="0"/>
              <a:cs typeface="mohammad bold art 1" pitchFamily="2" charset="-78"/>
            </a:endParaRPr>
          </a:p>
          <a:p>
            <a:pPr algn="just" rtl="1" fontAlgn="base">
              <a:lnSpc>
                <a:spcPct val="100000"/>
              </a:lnSpc>
              <a:spcBef>
                <a:spcPct val="0"/>
              </a:spcBef>
              <a:spcAft>
                <a:spcPts val="600"/>
              </a:spcAft>
              <a:buFont typeface="Wingdings" panose="05000000000000000000" pitchFamily="2" charset="2"/>
              <a:buChar char="Ø"/>
            </a:pPr>
            <a:r>
              <a:rPr lang="ar-KW" dirty="0" smtClean="0">
                <a:solidFill>
                  <a:schemeClr val="tx2"/>
                </a:solidFill>
                <a:latin typeface="Calibri" pitchFamily="34" charset="0"/>
                <a:cs typeface="mohammad bold art 1" pitchFamily="2" charset="-78"/>
              </a:rPr>
              <a:t>الملاحـق</a:t>
            </a:r>
          </a:p>
          <a:p>
            <a:pPr marL="0" indent="0" algn="just" rtl="1" fontAlgn="base">
              <a:lnSpc>
                <a:spcPct val="100000"/>
              </a:lnSpc>
              <a:spcBef>
                <a:spcPct val="0"/>
              </a:spcBef>
              <a:spcAft>
                <a:spcPts val="600"/>
              </a:spcAft>
              <a:buNone/>
            </a:pPr>
            <a:endParaRPr lang="en-US" sz="1600" dirty="0" smtClean="0">
              <a:solidFill>
                <a:schemeClr val="tx2"/>
              </a:solidFill>
              <a:latin typeface="Calibri" pitchFamily="34" charset="0"/>
              <a:cs typeface="mohammad bold art 1" pitchFamily="2" charset="-78"/>
            </a:endParaRPr>
          </a:p>
          <a:p>
            <a:pPr marL="0" indent="0" algn="just" rtl="1" fontAlgn="base">
              <a:spcBef>
                <a:spcPct val="0"/>
              </a:spcBef>
              <a:spcAft>
                <a:spcPts val="600"/>
              </a:spcAft>
              <a:buNone/>
            </a:pPr>
            <a:endParaRPr lang="en-US" sz="1600" b="1" dirty="0" smtClean="0">
              <a:solidFill>
                <a:schemeClr val="tx2"/>
              </a:solidFill>
              <a:latin typeface="Calibri" pitchFamily="34" charset="0"/>
              <a:cs typeface="mohammad bold art 1" pitchFamily="2" charset="-78"/>
            </a:endParaRPr>
          </a:p>
          <a:p>
            <a:pPr marL="0" indent="0" algn="just" rtl="1" fontAlgn="base">
              <a:spcBef>
                <a:spcPct val="0"/>
              </a:spcBef>
              <a:spcAft>
                <a:spcPts val="600"/>
              </a:spcAft>
              <a:buNone/>
            </a:pPr>
            <a:endParaRPr lang="ar-KW" sz="1600" b="1" dirty="0">
              <a:solidFill>
                <a:schemeClr val="tx2"/>
              </a:solidFill>
              <a:latin typeface="Calibri" pitchFamily="34" charset="0"/>
              <a:cs typeface="mohammad bold art 1" pitchFamily="2" charset="-78"/>
            </a:endParaRPr>
          </a:p>
          <a:p>
            <a:pPr algn="r" rtl="1" fontAlgn="base">
              <a:spcBef>
                <a:spcPct val="0"/>
              </a:spcBef>
              <a:spcAft>
                <a:spcPts val="600"/>
              </a:spcAft>
            </a:pPr>
            <a:endParaRPr lang="ar-KW" sz="1600" b="1" dirty="0">
              <a:solidFill>
                <a:schemeClr val="tx2"/>
              </a:solidFill>
              <a:latin typeface="Calibri" pitchFamily="34" charset="0"/>
              <a:cs typeface="mohammad bold art 1" pitchFamily="2" charset="-78"/>
            </a:endParaRPr>
          </a:p>
          <a:p>
            <a:pPr marL="0" indent="0" algn="just" rtl="1" fontAlgn="base">
              <a:spcBef>
                <a:spcPct val="0"/>
              </a:spcBef>
              <a:spcAft>
                <a:spcPts val="600"/>
              </a:spcAft>
              <a:buNone/>
            </a:pPr>
            <a:endParaRPr lang="ar-KW" sz="1600" dirty="0" smtClean="0">
              <a:solidFill>
                <a:schemeClr val="tx2"/>
              </a:solidFill>
              <a:latin typeface="Calibri" pitchFamily="34" charset="0"/>
              <a:cs typeface="mohammad bold art 1" pitchFamily="2" charset="-78"/>
            </a:endParaRPr>
          </a:p>
        </p:txBody>
      </p:sp>
      <p:sp>
        <p:nvSpPr>
          <p:cNvPr id="4" name="Slide Number Placeholder 3"/>
          <p:cNvSpPr>
            <a:spLocks noGrp="1"/>
          </p:cNvSpPr>
          <p:nvPr>
            <p:ph type="sldNum" sz="quarter" idx="12"/>
          </p:nvPr>
        </p:nvSpPr>
        <p:spPr/>
        <p:txBody>
          <a:bodyPr/>
          <a:lstStyle/>
          <a:p>
            <a:fld id="{2E51A151-84BD-4E71-B744-C440629F458B}" type="slidenum">
              <a:rPr lang="en-US" smtClean="0"/>
              <a:pPr/>
              <a:t>48</a:t>
            </a:fld>
            <a:endParaRPr lang="en-US" dirty="0"/>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916934" y="381001"/>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057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5087890"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85018062"/>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333877" y="274638"/>
            <a:ext cx="5876925" cy="1143000"/>
          </a:xfrm>
        </p:spPr>
        <p:txBody>
          <a:bodyPr>
            <a:normAutofit/>
          </a:bodyPr>
          <a:lstStyle/>
          <a:p>
            <a:pPr algn="r" rtl="1"/>
            <a:r>
              <a:rPr lang="ar-KW" sz="3200" b="1" dirty="0">
                <a:solidFill>
                  <a:schemeClr val="tx2"/>
                </a:solidFill>
                <a:latin typeface="Sakkal Majalla" pitchFamily="2" charset="-78"/>
                <a:cs typeface="mohammad bold art 1" pitchFamily="2" charset="-78"/>
              </a:rPr>
              <a:t>الملاحـق</a:t>
            </a:r>
            <a:endParaRPr lang="en-US" sz="3200" b="1" dirty="0">
              <a:solidFill>
                <a:schemeClr val="tx2"/>
              </a:solidFill>
              <a:latin typeface="Sakkal Majalla" pitchFamily="2" charset="-78"/>
              <a:cs typeface="mohammad bold art 1" pitchFamily="2" charset="-78"/>
            </a:endParaRPr>
          </a:p>
        </p:txBody>
      </p:sp>
      <p:sp>
        <p:nvSpPr>
          <p:cNvPr id="3" name="Content Placeholder 2"/>
          <p:cNvSpPr>
            <a:spLocks noGrp="1"/>
          </p:cNvSpPr>
          <p:nvPr>
            <p:ph idx="1"/>
          </p:nvPr>
        </p:nvSpPr>
        <p:spPr>
          <a:xfrm>
            <a:off x="2057400" y="1600205"/>
            <a:ext cx="8001000" cy="4525963"/>
          </a:xfrm>
        </p:spPr>
        <p:txBody>
          <a:bodyPr>
            <a:normAutofit/>
          </a:bodyPr>
          <a:lstStyle/>
          <a:p>
            <a:pPr algn="r" rtl="1" fontAlgn="base">
              <a:spcBef>
                <a:spcPct val="0"/>
              </a:spcBef>
              <a:spcAft>
                <a:spcPts val="600"/>
              </a:spcAft>
            </a:pPr>
            <a:endParaRPr lang="ar-KW" sz="2000" dirty="0">
              <a:solidFill>
                <a:schemeClr val="tx2"/>
              </a:solidFill>
              <a:latin typeface="Calibri" pitchFamily="34" charset="0"/>
              <a:cs typeface="mohammad bold art 1" pitchFamily="2" charset="-78"/>
            </a:endParaRPr>
          </a:p>
          <a:p>
            <a:pPr algn="r" rtl="1" fontAlgn="base">
              <a:spcBef>
                <a:spcPct val="0"/>
              </a:spcBef>
              <a:spcAft>
                <a:spcPts val="600"/>
              </a:spcAft>
              <a:buFont typeface="Wingdings" panose="05000000000000000000" pitchFamily="2" charset="2"/>
              <a:buChar char="§"/>
            </a:pPr>
            <a:r>
              <a:rPr lang="ar-KW" sz="1600" b="1" dirty="0">
                <a:solidFill>
                  <a:schemeClr val="tx2"/>
                </a:solidFill>
                <a:latin typeface="Calibri" pitchFamily="34" charset="0"/>
                <a:cs typeface="mohammad bold art 1" pitchFamily="2" charset="-78"/>
              </a:rPr>
              <a:t>يتم تقديم طلب الإدراج أو الانسحاب أو النقل بين السوق الرئيسي والموازي  للهيئة، وفق النماذج الواردة في الكتاب الثاني عشر، وهي عبارة عن 9 نماذج:</a:t>
            </a:r>
          </a:p>
          <a:p>
            <a:pPr marL="0" indent="0" algn="r" rtl="1" fontAlgn="base">
              <a:spcBef>
                <a:spcPct val="0"/>
              </a:spcBef>
              <a:spcAft>
                <a:spcPts val="600"/>
              </a:spcAft>
              <a:buNone/>
            </a:pPr>
            <a:endParaRPr lang="ar-KW" sz="2250" dirty="0">
              <a:solidFill>
                <a:schemeClr val="tx2"/>
              </a:solidFill>
              <a:latin typeface="Calibri" pitchFamily="34" charset="0"/>
            </a:endParaRPr>
          </a:p>
          <a:p>
            <a:pPr marL="0" indent="0" algn="r" rtl="1" fontAlgn="base">
              <a:spcBef>
                <a:spcPct val="0"/>
              </a:spcBef>
              <a:spcAft>
                <a:spcPts val="600"/>
              </a:spcAft>
              <a:buNone/>
            </a:pPr>
            <a:endParaRPr lang="ar-KW" sz="2250" dirty="0">
              <a:solidFill>
                <a:schemeClr val="tx2"/>
              </a:solidFill>
              <a:latin typeface="Calibri" pitchFamily="34" charset="0"/>
            </a:endParaRPr>
          </a:p>
        </p:txBody>
      </p:sp>
      <p:sp>
        <p:nvSpPr>
          <p:cNvPr id="4" name="Slide Number Placeholder 3"/>
          <p:cNvSpPr>
            <a:spLocks noGrp="1"/>
          </p:cNvSpPr>
          <p:nvPr>
            <p:ph type="sldNum" sz="quarter" idx="12"/>
          </p:nvPr>
        </p:nvSpPr>
        <p:spPr/>
        <p:txBody>
          <a:bodyPr/>
          <a:lstStyle/>
          <a:p>
            <a:fld id="{2E51A151-84BD-4E71-B744-C440629F458B}" type="slidenum">
              <a:rPr lang="en-US" smtClean="0"/>
              <a:pPr/>
              <a:t>49</a:t>
            </a:fld>
            <a:endParaRPr lang="en-US" dirty="0"/>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057400" y="381001"/>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057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5087890"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pic>
        <p:nvPicPr>
          <p:cNvPr id="1026"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423592" y="2806926"/>
            <a:ext cx="7416824" cy="3214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10433487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981202" y="1401764"/>
            <a:ext cx="8077198" cy="4525963"/>
          </a:xfrm>
        </p:spPr>
        <p:txBody>
          <a:bodyPr>
            <a:normAutofit/>
          </a:bodyPr>
          <a:lstStyle/>
          <a:p>
            <a:pPr marL="0" indent="0" algn="r" rtl="1" fontAlgn="base">
              <a:spcBef>
                <a:spcPct val="0"/>
              </a:spcBef>
              <a:spcAft>
                <a:spcPts val="600"/>
              </a:spcAft>
              <a:buNone/>
            </a:pPr>
            <a:r>
              <a:rPr lang="ar-KW" sz="1800" b="1" u="sng" dirty="0">
                <a:solidFill>
                  <a:schemeClr val="tx2"/>
                </a:solidFill>
                <a:latin typeface="Sakkal Majalla" pitchFamily="2" charset="-78"/>
                <a:cs typeface="mohammad bold art 1" pitchFamily="2" charset="-78"/>
              </a:rPr>
              <a:t>أحكام البيانات المالية للشركات المدرجة</a:t>
            </a:r>
            <a:endParaRPr lang="ar-KW" sz="1800" b="1" u="sng" dirty="0" smtClean="0">
              <a:solidFill>
                <a:schemeClr val="tx2"/>
              </a:solidFill>
              <a:latin typeface="Calibri" pitchFamily="34" charset="0"/>
              <a:cs typeface="mohammad bold art 1" pitchFamily="2" charset="-78"/>
            </a:endParaRPr>
          </a:p>
          <a:p>
            <a:pPr algn="just" rtl="1" fontAlgn="base">
              <a:lnSpc>
                <a:spcPct val="100000"/>
              </a:lnSpc>
              <a:spcBef>
                <a:spcPct val="0"/>
              </a:spcBef>
              <a:spcAft>
                <a:spcPts val="600"/>
              </a:spcAft>
            </a:pPr>
            <a:endParaRPr lang="ar-KW" sz="1600" dirty="0" smtClean="0">
              <a:solidFill>
                <a:schemeClr val="tx2"/>
              </a:solidFill>
              <a:latin typeface="Calibri" pitchFamily="34" charset="0"/>
              <a:cs typeface="mohammad bold art 1" pitchFamily="2" charset="-78"/>
            </a:endParaRPr>
          </a:p>
          <a:p>
            <a:pPr algn="just" rtl="1" fontAlgn="base">
              <a:lnSpc>
                <a:spcPct val="100000"/>
              </a:lnSpc>
              <a:spcBef>
                <a:spcPct val="0"/>
              </a:spcBef>
              <a:spcAft>
                <a:spcPts val="600"/>
              </a:spcAft>
              <a:buFont typeface="Wingdings" panose="05000000000000000000" pitchFamily="2" charset="2"/>
              <a:buChar char="§"/>
            </a:pPr>
            <a:r>
              <a:rPr lang="ar-KW" sz="1600" dirty="0" smtClean="0">
                <a:solidFill>
                  <a:schemeClr val="tx2"/>
                </a:solidFill>
                <a:latin typeface="Calibri" pitchFamily="34" charset="0"/>
                <a:cs typeface="mohammad bold art 1" pitchFamily="2" charset="-78"/>
              </a:rPr>
              <a:t>على كل </a:t>
            </a:r>
            <a:r>
              <a:rPr lang="ar-KW" sz="1600" dirty="0">
                <a:solidFill>
                  <a:schemeClr val="tx2"/>
                </a:solidFill>
                <a:latin typeface="Calibri" pitchFamily="34" charset="0"/>
                <a:cs typeface="mohammad bold art 1" pitchFamily="2" charset="-78"/>
              </a:rPr>
              <a:t>شركة مدرجة أن تقوم بتنظيم وحفظ دفاتر وسجلات وحسابات تعكس بشكل مفصل ودقيق صفقات أو تحويلات الملكية للأصول الخاصة بهذه الشركة، وذلك وفقاً للمعايير الدولية للتقارير المالية ومعايير أدلة التدقيق الصادرة عن لجنة المعايير المحاسبية الدولية والتي تعدل من وقت إلى </a:t>
            </a:r>
            <a:r>
              <a:rPr lang="ar-KW" sz="1600" dirty="0" smtClean="0">
                <a:solidFill>
                  <a:schemeClr val="tx2"/>
                </a:solidFill>
                <a:latin typeface="Calibri" pitchFamily="34" charset="0"/>
                <a:cs typeface="mohammad bold art 1" pitchFamily="2" charset="-78"/>
              </a:rPr>
              <a:t>آخر</a:t>
            </a:r>
            <a:r>
              <a:rPr lang="en-US" sz="1600" dirty="0" smtClean="0">
                <a:solidFill>
                  <a:schemeClr val="tx2"/>
                </a:solidFill>
                <a:latin typeface="Calibri" pitchFamily="34" charset="0"/>
                <a:cs typeface="mohammad bold art 1" pitchFamily="2" charset="-78"/>
              </a:rPr>
              <a:t>.</a:t>
            </a:r>
          </a:p>
          <a:p>
            <a:pPr algn="just" rtl="1" fontAlgn="base">
              <a:lnSpc>
                <a:spcPct val="100000"/>
              </a:lnSpc>
              <a:spcBef>
                <a:spcPct val="0"/>
              </a:spcBef>
              <a:spcAft>
                <a:spcPts val="600"/>
              </a:spcAft>
              <a:buFont typeface="Wingdings" panose="05000000000000000000" pitchFamily="2" charset="2"/>
              <a:buChar char="§"/>
            </a:pPr>
            <a:endParaRPr lang="en-US" sz="1600" dirty="0" smtClean="0">
              <a:solidFill>
                <a:schemeClr val="tx2"/>
              </a:solidFill>
              <a:latin typeface="Calibri" pitchFamily="34" charset="0"/>
              <a:cs typeface="mohammad bold art 1" pitchFamily="2" charset="-78"/>
            </a:endParaRPr>
          </a:p>
          <a:p>
            <a:pPr algn="just" rtl="1" fontAlgn="base">
              <a:lnSpc>
                <a:spcPct val="100000"/>
              </a:lnSpc>
              <a:spcBef>
                <a:spcPct val="0"/>
              </a:spcBef>
              <a:spcAft>
                <a:spcPts val="600"/>
              </a:spcAft>
              <a:buFont typeface="Wingdings" panose="05000000000000000000" pitchFamily="2" charset="2"/>
              <a:buChar char="§"/>
            </a:pPr>
            <a:r>
              <a:rPr lang="ar-KW" sz="1600" dirty="0" smtClean="0">
                <a:solidFill>
                  <a:schemeClr val="tx2"/>
                </a:solidFill>
                <a:latin typeface="Calibri" pitchFamily="34" charset="0"/>
                <a:cs typeface="mohammad bold art 1" pitchFamily="2" charset="-78"/>
              </a:rPr>
              <a:t>يجب </a:t>
            </a:r>
            <a:r>
              <a:rPr lang="ar-KW" sz="1600" dirty="0">
                <a:solidFill>
                  <a:schemeClr val="tx2"/>
                </a:solidFill>
                <a:latin typeface="Calibri" pitchFamily="34" charset="0"/>
                <a:cs typeface="mohammad bold art 1" pitchFamily="2" charset="-78"/>
              </a:rPr>
              <a:t>على كل شركة مدرجة أن تعين مراقباً للحسابات من ضمن المراقبين المسجلين لدى الهيئة، شريطة ألا يكون هذا المراقب مديراً أو مسؤولاً أو موظفاً أو شريكاً للشركة </a:t>
            </a:r>
            <a:r>
              <a:rPr lang="ar-KW" sz="1600" dirty="0" smtClean="0">
                <a:solidFill>
                  <a:schemeClr val="tx2"/>
                </a:solidFill>
                <a:latin typeface="Calibri" pitchFamily="34" charset="0"/>
                <a:cs typeface="mohammad bold art 1" pitchFamily="2" charset="-78"/>
              </a:rPr>
              <a:t>المدرجة. وتلتزم </a:t>
            </a:r>
            <a:r>
              <a:rPr lang="ar-KW" sz="1600" dirty="0">
                <a:solidFill>
                  <a:schemeClr val="tx2"/>
                </a:solidFill>
                <a:latin typeface="Calibri" pitchFamily="34" charset="0"/>
                <a:cs typeface="mohammad bold art 1" pitchFamily="2" charset="-78"/>
              </a:rPr>
              <a:t>الشركة المدرجة بإخطار الهيئة خلال مدة أقصاها سبعة أيام عمل من تاريخ تعيين مراقب الحسابات </a:t>
            </a:r>
            <a:r>
              <a:rPr lang="ar-KW" sz="1600" dirty="0" smtClean="0">
                <a:solidFill>
                  <a:schemeClr val="tx2"/>
                </a:solidFill>
                <a:latin typeface="Calibri" pitchFamily="34" charset="0"/>
                <a:cs typeface="mohammad bold art 1" pitchFamily="2" charset="-78"/>
              </a:rPr>
              <a:t>أو استبداله </a:t>
            </a:r>
            <a:r>
              <a:rPr lang="ar-KW" sz="1600" dirty="0">
                <a:solidFill>
                  <a:schemeClr val="tx2"/>
                </a:solidFill>
                <a:latin typeface="Calibri" pitchFamily="34" charset="0"/>
                <a:cs typeface="mohammad bold art 1" pitchFamily="2" charset="-78"/>
              </a:rPr>
              <a:t>أو </a:t>
            </a:r>
            <a:r>
              <a:rPr lang="ar-KW" sz="1600" dirty="0" smtClean="0">
                <a:solidFill>
                  <a:schemeClr val="tx2"/>
                </a:solidFill>
                <a:latin typeface="Calibri" pitchFamily="34" charset="0"/>
                <a:cs typeface="mohammad bold art 1" pitchFamily="2" charset="-78"/>
              </a:rPr>
              <a:t>تنحيه</a:t>
            </a:r>
            <a:r>
              <a:rPr lang="en-US" sz="1600" dirty="0" smtClean="0">
                <a:solidFill>
                  <a:schemeClr val="tx2"/>
                </a:solidFill>
                <a:latin typeface="Calibri" pitchFamily="34" charset="0"/>
                <a:cs typeface="mohammad bold art 1" pitchFamily="2" charset="-78"/>
              </a:rPr>
              <a:t>.</a:t>
            </a:r>
          </a:p>
          <a:p>
            <a:pPr algn="just" rtl="1" fontAlgn="base">
              <a:lnSpc>
                <a:spcPct val="100000"/>
              </a:lnSpc>
              <a:spcBef>
                <a:spcPct val="0"/>
              </a:spcBef>
              <a:spcAft>
                <a:spcPts val="600"/>
              </a:spcAft>
              <a:buFont typeface="Wingdings" panose="05000000000000000000" pitchFamily="2" charset="2"/>
              <a:buChar char="§"/>
            </a:pPr>
            <a:endParaRPr lang="en-US" sz="1600" dirty="0">
              <a:solidFill>
                <a:schemeClr val="tx2"/>
              </a:solidFill>
              <a:latin typeface="Calibri" pitchFamily="34" charset="0"/>
              <a:cs typeface="mohammad bold art 1" pitchFamily="2" charset="-78"/>
            </a:endParaRPr>
          </a:p>
          <a:p>
            <a:pPr algn="just" rtl="1" fontAlgn="base">
              <a:lnSpc>
                <a:spcPct val="100000"/>
              </a:lnSpc>
              <a:spcBef>
                <a:spcPct val="0"/>
              </a:spcBef>
              <a:spcAft>
                <a:spcPts val="600"/>
              </a:spcAft>
              <a:buFont typeface="Wingdings" panose="05000000000000000000" pitchFamily="2" charset="2"/>
              <a:buChar char="§"/>
            </a:pPr>
            <a:r>
              <a:rPr lang="ar-YE" sz="1600" dirty="0">
                <a:solidFill>
                  <a:schemeClr val="tx2"/>
                </a:solidFill>
                <a:latin typeface="Calibri" pitchFamily="34" charset="0"/>
                <a:cs typeface="mohammad bold art 1" pitchFamily="2" charset="-78"/>
              </a:rPr>
              <a:t>دون الإخلال بالتزامات الأشخاص المرخص لهم وفق أحكام الكتاب الخامس (أنشطة الأوراق المالية والأشخاص المسجلون) من هذه اللائحة، </a:t>
            </a:r>
            <a:r>
              <a:rPr lang="ar-KW" sz="1600" dirty="0">
                <a:solidFill>
                  <a:schemeClr val="tx2"/>
                </a:solidFill>
                <a:latin typeface="Calibri" pitchFamily="34" charset="0"/>
                <a:cs typeface="mohammad bold art 1" pitchFamily="2" charset="-78"/>
              </a:rPr>
              <a:t>على كل شركة مدرجة أن تفصح عن بياناتها المالية المرحلية والسنوية في البورصة وذلك وفق اللوائح التي تصدرها البورصة وتوافق عليها الهيئة.</a:t>
            </a:r>
            <a:endParaRPr lang="en-US" sz="1600" dirty="0">
              <a:solidFill>
                <a:schemeClr val="tx2"/>
              </a:solidFill>
              <a:latin typeface="Calibri" pitchFamily="34" charset="0"/>
              <a:cs typeface="mohammad bold art 1" pitchFamily="2" charset="-78"/>
            </a:endParaRPr>
          </a:p>
          <a:p>
            <a:pPr marL="0" indent="0" algn="just" rtl="1" fontAlgn="base">
              <a:spcBef>
                <a:spcPct val="0"/>
              </a:spcBef>
              <a:spcAft>
                <a:spcPts val="600"/>
              </a:spcAft>
              <a:buNone/>
            </a:pPr>
            <a:endParaRPr lang="en-US" sz="1500" b="1" dirty="0">
              <a:solidFill>
                <a:schemeClr val="tx2"/>
              </a:solidFill>
              <a:latin typeface="Calibri" pitchFamily="34" charset="0"/>
              <a:cs typeface="mohammad bold art 1" pitchFamily="2" charset="-78"/>
            </a:endParaRPr>
          </a:p>
          <a:p>
            <a:pPr marL="0" indent="0" algn="just" rtl="1" fontAlgn="base">
              <a:spcBef>
                <a:spcPct val="0"/>
              </a:spcBef>
              <a:spcAft>
                <a:spcPts val="600"/>
              </a:spcAft>
              <a:buNone/>
            </a:pPr>
            <a:endParaRPr lang="en-US" sz="1500" b="1" dirty="0" smtClean="0">
              <a:solidFill>
                <a:schemeClr val="tx2"/>
              </a:solidFill>
              <a:latin typeface="Calibri" pitchFamily="34" charset="0"/>
              <a:cs typeface="mohammad bold art 1" pitchFamily="2" charset="-78"/>
            </a:endParaRPr>
          </a:p>
          <a:p>
            <a:pPr marL="0" indent="0" algn="just" rtl="1" fontAlgn="base">
              <a:spcBef>
                <a:spcPct val="0"/>
              </a:spcBef>
              <a:spcAft>
                <a:spcPts val="600"/>
              </a:spcAft>
              <a:buNone/>
            </a:pPr>
            <a:endParaRPr lang="ar-KW" sz="1500" b="1" dirty="0">
              <a:solidFill>
                <a:schemeClr val="tx2"/>
              </a:solidFill>
              <a:latin typeface="Calibri" pitchFamily="34" charset="0"/>
              <a:cs typeface="mohammad bold art 1" pitchFamily="2" charset="-78"/>
            </a:endParaRPr>
          </a:p>
          <a:p>
            <a:pPr algn="r" rtl="1" fontAlgn="base">
              <a:spcBef>
                <a:spcPct val="0"/>
              </a:spcBef>
              <a:spcAft>
                <a:spcPts val="600"/>
              </a:spcAft>
            </a:pPr>
            <a:endParaRPr lang="ar-KW" sz="1500" b="1" dirty="0">
              <a:solidFill>
                <a:schemeClr val="tx2"/>
              </a:solidFill>
              <a:latin typeface="Calibri" pitchFamily="34" charset="0"/>
              <a:cs typeface="mohammad bold art 1" pitchFamily="2" charset="-78"/>
            </a:endParaRPr>
          </a:p>
          <a:p>
            <a:pPr marL="0" indent="0" algn="just" rtl="1" fontAlgn="base">
              <a:spcBef>
                <a:spcPct val="0"/>
              </a:spcBef>
              <a:spcAft>
                <a:spcPts val="600"/>
              </a:spcAft>
              <a:buNone/>
            </a:pPr>
            <a:endParaRPr lang="ar-KW" sz="1500" dirty="0" smtClean="0">
              <a:solidFill>
                <a:schemeClr val="tx2"/>
              </a:solidFill>
              <a:latin typeface="Calibri" pitchFamily="34" charset="0"/>
              <a:cs typeface="mohammad bold art 1" pitchFamily="2" charset="-78"/>
            </a:endParaRPr>
          </a:p>
        </p:txBody>
      </p:sp>
      <p:sp>
        <p:nvSpPr>
          <p:cNvPr id="4" name="Slide Number Placeholder 3"/>
          <p:cNvSpPr>
            <a:spLocks noGrp="1"/>
          </p:cNvSpPr>
          <p:nvPr>
            <p:ph type="sldNum" sz="quarter" idx="12"/>
          </p:nvPr>
        </p:nvSpPr>
        <p:spPr/>
        <p:txBody>
          <a:bodyPr/>
          <a:lstStyle/>
          <a:p>
            <a:fld id="{2E51A151-84BD-4E71-B744-C440629F458B}" type="slidenum">
              <a:rPr lang="en-US" smtClean="0"/>
              <a:pPr/>
              <a:t>5</a:t>
            </a:fld>
            <a:endParaRPr lang="en-US" dirty="0"/>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916934" y="381001"/>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057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5087890"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
        <p:nvSpPr>
          <p:cNvPr id="12" name="Title 1"/>
          <p:cNvSpPr txBox="1">
            <a:spLocks/>
          </p:cNvSpPr>
          <p:nvPr/>
        </p:nvSpPr>
        <p:spPr>
          <a:xfrm>
            <a:off x="4333877" y="274638"/>
            <a:ext cx="5876925" cy="114300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just" rtl="1" fontAlgn="base">
              <a:lnSpc>
                <a:spcPct val="100000"/>
              </a:lnSpc>
              <a:spcAft>
                <a:spcPts val="600"/>
              </a:spcAft>
            </a:pPr>
            <a:r>
              <a:rPr lang="ar-KW" sz="3200" b="1" dirty="0" smtClean="0">
                <a:solidFill>
                  <a:schemeClr val="tx2"/>
                </a:solidFill>
                <a:latin typeface="Calibri" pitchFamily="34" charset="0"/>
                <a:cs typeface="mohammad bold art 1" pitchFamily="2" charset="-78"/>
              </a:rPr>
              <a:t>أحكام عامة ونطاق التطبيق</a:t>
            </a:r>
            <a:endParaRPr lang="ar-KW" sz="3200" b="1" dirty="0">
              <a:solidFill>
                <a:schemeClr val="tx2"/>
              </a:solidFill>
              <a:latin typeface="Calibri" pitchFamily="34" charset="0"/>
              <a:cs typeface="mohammad bold art 1" pitchFamily="2" charset="-78"/>
            </a:endParaRPr>
          </a:p>
        </p:txBody>
      </p:sp>
    </p:spTree>
    <p:extLst>
      <p:ext uri="{BB962C8B-B14F-4D97-AF65-F5344CB8AC3E}">
        <p14:creationId xmlns:p14="http://schemas.microsoft.com/office/powerpoint/2010/main" val="3763307995"/>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943101" y="1405487"/>
            <a:ext cx="8115300" cy="615798"/>
          </a:xfrm>
        </p:spPr>
        <p:txBody>
          <a:bodyPr>
            <a:noAutofit/>
          </a:bodyPr>
          <a:lstStyle/>
          <a:p>
            <a:pPr algn="r" rtl="1" fontAlgn="base">
              <a:spcBef>
                <a:spcPct val="0"/>
              </a:spcBef>
              <a:spcAft>
                <a:spcPts val="600"/>
              </a:spcAft>
              <a:buFont typeface="Wingdings" panose="05000000000000000000" pitchFamily="2" charset="2"/>
              <a:buChar char="§"/>
            </a:pPr>
            <a:r>
              <a:rPr lang="ar-KW" sz="1600" b="1" dirty="0">
                <a:solidFill>
                  <a:schemeClr val="tx2"/>
                </a:solidFill>
                <a:latin typeface="Calibri" pitchFamily="34" charset="0"/>
                <a:cs typeface="mohammad bold art 1" pitchFamily="2" charset="-78"/>
              </a:rPr>
              <a:t>يوضح الجدول التالي مقارنة شروط إدراج </a:t>
            </a:r>
            <a:r>
              <a:rPr lang="ar-KW" sz="1600" b="1" dirty="0" smtClean="0">
                <a:solidFill>
                  <a:schemeClr val="tx2"/>
                </a:solidFill>
                <a:latin typeface="Calibri" pitchFamily="34" charset="0"/>
                <a:cs typeface="mohammad bold art 1" pitchFamily="2" charset="-78"/>
              </a:rPr>
              <a:t>لأسهم الشركات </a:t>
            </a:r>
            <a:r>
              <a:rPr lang="ar-KW" sz="1600" b="1" u="sng" dirty="0" smtClean="0">
                <a:solidFill>
                  <a:schemeClr val="tx2"/>
                </a:solidFill>
                <a:latin typeface="Calibri" pitchFamily="34" charset="0"/>
                <a:cs typeface="mohammad bold art 1" pitchFamily="2" charset="-78"/>
              </a:rPr>
              <a:t>الكويتية المقفلة</a:t>
            </a:r>
            <a:r>
              <a:rPr lang="ar-KW" sz="1600" b="1" dirty="0" smtClean="0">
                <a:solidFill>
                  <a:schemeClr val="tx2"/>
                </a:solidFill>
                <a:latin typeface="Calibri" pitchFamily="34" charset="0"/>
                <a:cs typeface="mohammad bold art 1" pitchFamily="2" charset="-78"/>
              </a:rPr>
              <a:t> بين </a:t>
            </a:r>
            <a:r>
              <a:rPr lang="ar-KW" sz="1600" b="1" dirty="0">
                <a:solidFill>
                  <a:schemeClr val="tx2"/>
                </a:solidFill>
                <a:latin typeface="Calibri" pitchFamily="34" charset="0"/>
                <a:cs typeface="mohammad bold art 1" pitchFamily="2" charset="-78"/>
              </a:rPr>
              <a:t>السوق الرئيسي والسوق الموازي في بورصة الكويت للأوراق المالية:</a:t>
            </a:r>
          </a:p>
          <a:p>
            <a:pPr marL="342900" indent="-342900" algn="just" rtl="1" fontAlgn="base">
              <a:spcBef>
                <a:spcPct val="0"/>
              </a:spcBef>
              <a:spcAft>
                <a:spcPts val="600"/>
              </a:spcAft>
              <a:buFont typeface="+mj-lt"/>
              <a:buAutoNum type="arabicPeriod"/>
            </a:pPr>
            <a:endParaRPr lang="ar-KW" sz="1600" dirty="0" smtClean="0">
              <a:solidFill>
                <a:schemeClr val="tx2"/>
              </a:solidFill>
              <a:latin typeface="Calibri" pitchFamily="34" charset="0"/>
              <a:cs typeface="mohammad bold art 1" pitchFamily="2" charset="-78"/>
            </a:endParaRPr>
          </a:p>
          <a:p>
            <a:pPr marL="0" indent="0" algn="r" rtl="1" fontAlgn="base">
              <a:spcBef>
                <a:spcPct val="0"/>
              </a:spcBef>
              <a:spcAft>
                <a:spcPts val="600"/>
              </a:spcAft>
              <a:buNone/>
            </a:pPr>
            <a:endParaRPr lang="ar-KW" sz="1500" b="1" dirty="0">
              <a:solidFill>
                <a:schemeClr val="tx2"/>
              </a:solidFill>
              <a:latin typeface="Calibri" pitchFamily="34" charset="0"/>
              <a:cs typeface="mohammad bold art 1" pitchFamily="2" charset="-78"/>
            </a:endParaRPr>
          </a:p>
          <a:p>
            <a:pPr marL="0" indent="0" algn="r" rtl="1" fontAlgn="base">
              <a:spcBef>
                <a:spcPct val="0"/>
              </a:spcBef>
              <a:spcAft>
                <a:spcPts val="600"/>
              </a:spcAft>
              <a:buNone/>
            </a:pPr>
            <a:endParaRPr lang="ar-KW" sz="1500" dirty="0" smtClean="0">
              <a:solidFill>
                <a:schemeClr val="tx2"/>
              </a:solidFill>
              <a:latin typeface="Calibri" pitchFamily="34" charset="0"/>
              <a:cs typeface="mohammad bold art 1" pitchFamily="2" charset="-78"/>
            </a:endParaRPr>
          </a:p>
          <a:p>
            <a:pPr marL="0" indent="0" algn="r">
              <a:buNone/>
            </a:pPr>
            <a:endParaRPr lang="ar-KW" sz="1500" dirty="0">
              <a:solidFill>
                <a:schemeClr val="tx2"/>
              </a:solidFill>
              <a:latin typeface="Calibri" pitchFamily="34" charset="0"/>
              <a:cs typeface="mohammad bold art 1" pitchFamily="2" charset="-78"/>
            </a:endParaRPr>
          </a:p>
        </p:txBody>
      </p:sp>
      <p:sp>
        <p:nvSpPr>
          <p:cNvPr id="4" name="Slide Number Placeholder 3"/>
          <p:cNvSpPr>
            <a:spLocks noGrp="1"/>
          </p:cNvSpPr>
          <p:nvPr>
            <p:ph type="sldNum" sz="quarter" idx="12"/>
          </p:nvPr>
        </p:nvSpPr>
        <p:spPr/>
        <p:txBody>
          <a:bodyPr/>
          <a:lstStyle/>
          <a:p>
            <a:fld id="{2E51A151-84BD-4E71-B744-C440629F458B}" type="slidenum">
              <a:rPr lang="en-US" smtClean="0"/>
              <a:pPr/>
              <a:t>50</a:t>
            </a:fld>
            <a:endParaRPr lang="en-US" dirty="0"/>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057400" y="381001"/>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057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5087890"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graphicFrame>
        <p:nvGraphicFramePr>
          <p:cNvPr id="13" name="Table 12"/>
          <p:cNvGraphicFramePr>
            <a:graphicFrameLocks noGrp="1"/>
          </p:cNvGraphicFramePr>
          <p:nvPr>
            <p:extLst>
              <p:ext uri="{D42A27DB-BD31-4B8C-83A1-F6EECF244321}">
                <p14:modId xmlns:p14="http://schemas.microsoft.com/office/powerpoint/2010/main" val="1902808304"/>
              </p:ext>
            </p:extLst>
          </p:nvPr>
        </p:nvGraphicFramePr>
        <p:xfrm>
          <a:off x="1943101" y="1971185"/>
          <a:ext cx="8115300" cy="4160520"/>
        </p:xfrm>
        <a:graphic>
          <a:graphicData uri="http://schemas.openxmlformats.org/drawingml/2006/table">
            <a:tbl>
              <a:tblPr firstRow="1" bandRow="1">
                <a:tableStyleId>{5C22544A-7EE6-4342-B048-85BDC9FD1C3A}</a:tableStyleId>
              </a:tblPr>
              <a:tblGrid>
                <a:gridCol w="2705100">
                  <a:extLst>
                    <a:ext uri="{9D8B030D-6E8A-4147-A177-3AD203B41FA5}">
                      <a16:colId xmlns:a16="http://schemas.microsoft.com/office/drawing/2014/main" val="2923736806"/>
                    </a:ext>
                  </a:extLst>
                </a:gridCol>
                <a:gridCol w="2705100">
                  <a:extLst>
                    <a:ext uri="{9D8B030D-6E8A-4147-A177-3AD203B41FA5}">
                      <a16:colId xmlns:a16="http://schemas.microsoft.com/office/drawing/2014/main" val="3899849988"/>
                    </a:ext>
                  </a:extLst>
                </a:gridCol>
                <a:gridCol w="2705100">
                  <a:extLst>
                    <a:ext uri="{9D8B030D-6E8A-4147-A177-3AD203B41FA5}">
                      <a16:colId xmlns:a16="http://schemas.microsoft.com/office/drawing/2014/main" val="3023754855"/>
                    </a:ext>
                  </a:extLst>
                </a:gridCol>
              </a:tblGrid>
              <a:tr h="235797">
                <a:tc>
                  <a:txBody>
                    <a:bodyPr/>
                    <a:lstStyle/>
                    <a:p>
                      <a:pPr algn="ctr"/>
                      <a:r>
                        <a:rPr lang="ar-KW" sz="1150" dirty="0" smtClean="0">
                          <a:cs typeface="mohammad bold art 1" pitchFamily="2" charset="-78"/>
                        </a:rPr>
                        <a:t>السوق الموازي</a:t>
                      </a:r>
                      <a:endParaRPr lang="en-US" sz="1150" dirty="0">
                        <a:cs typeface="mohammad bold art 1" pitchFamily="2" charset="-78"/>
                      </a:endParaRPr>
                    </a:p>
                  </a:txBody>
                  <a:tcPr/>
                </a:tc>
                <a:tc>
                  <a:txBody>
                    <a:bodyPr/>
                    <a:lstStyle/>
                    <a:p>
                      <a:pPr algn="ctr"/>
                      <a:r>
                        <a:rPr lang="ar-KW" sz="1150" dirty="0" smtClean="0">
                          <a:cs typeface="mohammad bold art 1" pitchFamily="2" charset="-78"/>
                        </a:rPr>
                        <a:t>السوق الرئيسي</a:t>
                      </a:r>
                      <a:endParaRPr lang="en-US" sz="1150" dirty="0">
                        <a:cs typeface="mohammad bold art 1" pitchFamily="2" charset="-78"/>
                      </a:endParaRPr>
                    </a:p>
                  </a:txBody>
                  <a:tcPr/>
                </a:tc>
                <a:tc>
                  <a:txBody>
                    <a:bodyPr/>
                    <a:lstStyle/>
                    <a:p>
                      <a:pPr algn="ctr"/>
                      <a:r>
                        <a:rPr lang="ar-KW" sz="1150" dirty="0" smtClean="0">
                          <a:cs typeface="mohammad bold art 1" pitchFamily="2" charset="-78"/>
                        </a:rPr>
                        <a:t>شروط الادراج (الشركات</a:t>
                      </a:r>
                      <a:r>
                        <a:rPr lang="ar-KW" sz="1150" baseline="0" dirty="0" smtClean="0">
                          <a:cs typeface="mohammad bold art 1" pitchFamily="2" charset="-78"/>
                        </a:rPr>
                        <a:t> الكويتية المقفلة)</a:t>
                      </a:r>
                      <a:endParaRPr lang="en-US" sz="1150" dirty="0">
                        <a:cs typeface="mohammad bold art 1" pitchFamily="2" charset="-78"/>
                      </a:endParaRPr>
                    </a:p>
                  </a:txBody>
                  <a:tcPr/>
                </a:tc>
                <a:extLst>
                  <a:ext uri="{0D108BD9-81ED-4DB2-BD59-A6C34878D82A}">
                    <a16:rowId xmlns:a16="http://schemas.microsoft.com/office/drawing/2014/main" val="4183227255"/>
                  </a:ext>
                </a:extLst>
              </a:tr>
              <a:tr h="390749">
                <a:tc>
                  <a:txBody>
                    <a:bodyPr/>
                    <a:lstStyle/>
                    <a:p>
                      <a:pPr marL="0" marR="0" indent="0" algn="ctr" defTabSz="914400" rtl="1" eaLnBrk="1" fontAlgn="auto" latinLnBrk="0" hangingPunct="1">
                        <a:lnSpc>
                          <a:spcPct val="100000"/>
                        </a:lnSpc>
                        <a:spcBef>
                          <a:spcPts val="0"/>
                        </a:spcBef>
                        <a:spcAft>
                          <a:spcPts val="0"/>
                        </a:spcAft>
                        <a:buClrTx/>
                        <a:buSzTx/>
                        <a:buFontTx/>
                        <a:buNone/>
                        <a:tabLst/>
                        <a:defRPr/>
                      </a:pPr>
                      <a:r>
                        <a:rPr lang="en-US" sz="1150" kern="1200" dirty="0" smtClean="0">
                          <a:solidFill>
                            <a:schemeClr val="tx2"/>
                          </a:solidFill>
                          <a:latin typeface="Calibri" pitchFamily="34" charset="0"/>
                          <a:ea typeface="+mn-ea"/>
                          <a:cs typeface="mohammad bold art 1" pitchFamily="2" charset="-78"/>
                        </a:rPr>
                        <a:t>3,000,000</a:t>
                      </a:r>
                      <a:r>
                        <a:rPr lang="en-US" sz="1150" kern="1200" baseline="0" dirty="0" smtClean="0">
                          <a:solidFill>
                            <a:schemeClr val="tx2"/>
                          </a:solidFill>
                          <a:latin typeface="Calibri" pitchFamily="34" charset="0"/>
                          <a:ea typeface="+mn-ea"/>
                          <a:cs typeface="mohammad bold art 1" pitchFamily="2" charset="-78"/>
                        </a:rPr>
                        <a:t> </a:t>
                      </a:r>
                      <a:r>
                        <a:rPr lang="ar-KW" sz="1150" kern="1200" baseline="0" dirty="0" smtClean="0">
                          <a:solidFill>
                            <a:schemeClr val="tx2"/>
                          </a:solidFill>
                          <a:latin typeface="Calibri" pitchFamily="34" charset="0"/>
                          <a:ea typeface="+mn-ea"/>
                          <a:cs typeface="mohammad bold art 1" pitchFamily="2" charset="-78"/>
                        </a:rPr>
                        <a:t> دينار كويتي</a:t>
                      </a:r>
                      <a:endParaRPr lang="en-US" sz="1150" kern="1200" dirty="0" smtClean="0">
                        <a:solidFill>
                          <a:schemeClr val="tx2"/>
                        </a:solidFill>
                        <a:latin typeface="Calibri" pitchFamily="34" charset="0"/>
                        <a:ea typeface="+mn-ea"/>
                        <a:cs typeface="mohammad bold art 1" pitchFamily="2" charset="-78"/>
                      </a:endParaRPr>
                    </a:p>
                    <a:p>
                      <a:pPr algn="ctr" rtl="1"/>
                      <a:endParaRPr lang="en-US" sz="1150" kern="1200" dirty="0">
                        <a:solidFill>
                          <a:schemeClr val="tx2"/>
                        </a:solidFill>
                        <a:latin typeface="Calibri" pitchFamily="34" charset="0"/>
                        <a:ea typeface="+mn-ea"/>
                        <a:cs typeface="mohammad bold art 1" pitchFamily="2" charset="-78"/>
                      </a:endParaRPr>
                    </a:p>
                  </a:txBody>
                  <a:tcPr/>
                </a:tc>
                <a:tc>
                  <a:txBody>
                    <a:bodyPr/>
                    <a:lstStyle/>
                    <a:p>
                      <a:pPr algn="ctr" rtl="1"/>
                      <a:r>
                        <a:rPr lang="en-US" sz="1150" kern="1200" dirty="0" smtClean="0">
                          <a:solidFill>
                            <a:schemeClr val="tx2"/>
                          </a:solidFill>
                          <a:latin typeface="Calibri" pitchFamily="34" charset="0"/>
                          <a:ea typeface="+mn-ea"/>
                          <a:cs typeface="mohammad bold art 1" pitchFamily="2" charset="-78"/>
                        </a:rPr>
                        <a:t>10,000,000</a:t>
                      </a:r>
                      <a:r>
                        <a:rPr lang="en-US" sz="1150" kern="1200" baseline="0" dirty="0" smtClean="0">
                          <a:solidFill>
                            <a:schemeClr val="tx2"/>
                          </a:solidFill>
                          <a:latin typeface="Calibri" pitchFamily="34" charset="0"/>
                          <a:ea typeface="+mn-ea"/>
                          <a:cs typeface="mohammad bold art 1" pitchFamily="2" charset="-78"/>
                        </a:rPr>
                        <a:t> </a:t>
                      </a:r>
                      <a:r>
                        <a:rPr lang="ar-KW" sz="1150" kern="1200" baseline="0" dirty="0" smtClean="0">
                          <a:solidFill>
                            <a:schemeClr val="tx2"/>
                          </a:solidFill>
                          <a:latin typeface="Calibri" pitchFamily="34" charset="0"/>
                          <a:ea typeface="+mn-ea"/>
                          <a:cs typeface="mohammad bold art 1" pitchFamily="2" charset="-78"/>
                        </a:rPr>
                        <a:t> دينار كويتي</a:t>
                      </a:r>
                      <a:endParaRPr lang="en-US" sz="1150" kern="1200" dirty="0">
                        <a:solidFill>
                          <a:schemeClr val="tx2"/>
                        </a:solidFill>
                        <a:latin typeface="Calibri" pitchFamily="34" charset="0"/>
                        <a:ea typeface="+mn-ea"/>
                        <a:cs typeface="mohammad bold art 1" pitchFamily="2" charset="-78"/>
                      </a:endParaRPr>
                    </a:p>
                  </a:txBody>
                  <a:tcPr/>
                </a:tc>
                <a:tc>
                  <a:txBody>
                    <a:bodyPr/>
                    <a:lstStyle/>
                    <a:p>
                      <a:pPr algn="just" rtl="1"/>
                      <a:r>
                        <a:rPr lang="ar-KW" sz="1150" kern="1200" dirty="0" smtClean="0">
                          <a:solidFill>
                            <a:schemeClr val="tx2"/>
                          </a:solidFill>
                          <a:latin typeface="Calibri" pitchFamily="34" charset="0"/>
                          <a:ea typeface="+mn-ea"/>
                          <a:cs typeface="mohammad bold art 1" pitchFamily="2" charset="-78"/>
                        </a:rPr>
                        <a:t>رأس المال الشركة المصدر والمدفوع بالكامل</a:t>
                      </a:r>
                      <a:endParaRPr lang="en-US" sz="1150" kern="1200" dirty="0">
                        <a:solidFill>
                          <a:schemeClr val="tx2"/>
                        </a:solidFill>
                        <a:latin typeface="Calibri" pitchFamily="34" charset="0"/>
                        <a:ea typeface="+mn-ea"/>
                        <a:cs typeface="mohammad bold art 1" pitchFamily="2" charset="-78"/>
                      </a:endParaRPr>
                    </a:p>
                  </a:txBody>
                  <a:tcPr/>
                </a:tc>
                <a:extLst>
                  <a:ext uri="{0D108BD9-81ED-4DB2-BD59-A6C34878D82A}">
                    <a16:rowId xmlns:a16="http://schemas.microsoft.com/office/drawing/2014/main" val="509671107"/>
                  </a:ext>
                </a:extLst>
              </a:tr>
              <a:tr h="390749">
                <a:tc>
                  <a:txBody>
                    <a:bodyPr/>
                    <a:lstStyle/>
                    <a:p>
                      <a:pPr algn="ctr" rtl="1"/>
                      <a:r>
                        <a:rPr lang="ar-KW" sz="1150" kern="1200" baseline="0" dirty="0" smtClean="0">
                          <a:solidFill>
                            <a:schemeClr val="tx2"/>
                          </a:solidFill>
                          <a:latin typeface="Calibri" pitchFamily="34" charset="0"/>
                          <a:ea typeface="+mn-ea"/>
                          <a:cs typeface="mohammad bold art 1" pitchFamily="2" charset="-78"/>
                        </a:rPr>
                        <a:t>ألا يقل اجمالي حقوق المساهمين الى متوسط المرجح لرأس المال المدفوع لآخر سنة مالية   </a:t>
                      </a:r>
                    </a:p>
                  </a:txBody>
                  <a:tcPr/>
                </a:tc>
                <a:tc>
                  <a:txBody>
                    <a:bodyPr/>
                    <a:lstStyle/>
                    <a:p>
                      <a:pPr algn="ctr" rtl="1"/>
                      <a:r>
                        <a:rPr lang="ar-KW" sz="1150" kern="1200" dirty="0" smtClean="0">
                          <a:solidFill>
                            <a:schemeClr val="tx2"/>
                          </a:solidFill>
                          <a:latin typeface="Calibri" pitchFamily="34" charset="0"/>
                          <a:ea typeface="+mn-ea"/>
                          <a:cs typeface="mohammad bold art 1" pitchFamily="2" charset="-78"/>
                        </a:rPr>
                        <a:t>110% ل</a:t>
                      </a:r>
                      <a:r>
                        <a:rPr lang="ar-KW" sz="1150" kern="1200" baseline="0" dirty="0" smtClean="0">
                          <a:solidFill>
                            <a:schemeClr val="tx2"/>
                          </a:solidFill>
                          <a:latin typeface="Calibri" pitchFamily="34" charset="0"/>
                          <a:ea typeface="+mn-ea"/>
                          <a:cs typeface="mohammad bold art 1" pitchFamily="2" charset="-78"/>
                        </a:rPr>
                        <a:t>آخر</a:t>
                      </a:r>
                      <a:r>
                        <a:rPr lang="ar-KW" sz="1150" kern="1200" dirty="0" smtClean="0">
                          <a:solidFill>
                            <a:schemeClr val="tx2"/>
                          </a:solidFill>
                          <a:latin typeface="Calibri" pitchFamily="34" charset="0"/>
                          <a:ea typeface="+mn-ea"/>
                          <a:cs typeface="mohammad bold art 1" pitchFamily="2" charset="-78"/>
                        </a:rPr>
                        <a:t> السنتين الماليتين</a:t>
                      </a:r>
                    </a:p>
                  </a:txBody>
                  <a:tcPr/>
                </a:tc>
                <a:tc>
                  <a:txBody>
                    <a:bodyPr/>
                    <a:lstStyle/>
                    <a:p>
                      <a:pPr algn="just" rtl="1"/>
                      <a:r>
                        <a:rPr lang="ar-KW" sz="1150" kern="1200" baseline="0" dirty="0" smtClean="0">
                          <a:solidFill>
                            <a:schemeClr val="tx2"/>
                          </a:solidFill>
                          <a:latin typeface="Calibri" pitchFamily="34" charset="0"/>
                          <a:ea typeface="+mn-ea"/>
                          <a:cs typeface="mohammad bold art 1" pitchFamily="2" charset="-78"/>
                        </a:rPr>
                        <a:t>اجمالي حقوق المساهمين الى متوسط المرجح لرأس المال المدفوع  </a:t>
                      </a:r>
                      <a:endParaRPr lang="ar-KW" sz="1150" kern="1200" dirty="0" smtClean="0">
                        <a:solidFill>
                          <a:schemeClr val="tx2"/>
                        </a:solidFill>
                        <a:latin typeface="Calibri" pitchFamily="34" charset="0"/>
                        <a:ea typeface="+mn-ea"/>
                        <a:cs typeface="mohammad bold art 1" pitchFamily="2" charset="-78"/>
                      </a:endParaRPr>
                    </a:p>
                  </a:txBody>
                  <a:tcPr/>
                </a:tc>
                <a:extLst>
                  <a:ext uri="{0D108BD9-81ED-4DB2-BD59-A6C34878D82A}">
                    <a16:rowId xmlns:a16="http://schemas.microsoft.com/office/drawing/2014/main" val="715211130"/>
                  </a:ext>
                </a:extLst>
              </a:tr>
              <a:tr h="235797">
                <a:tc>
                  <a:txBody>
                    <a:bodyPr/>
                    <a:lstStyle/>
                    <a:p>
                      <a:pPr marL="0" marR="0" indent="0" algn="ctr" defTabSz="914400" rtl="1" eaLnBrk="1" fontAlgn="auto" latinLnBrk="0" hangingPunct="1">
                        <a:lnSpc>
                          <a:spcPct val="100000"/>
                        </a:lnSpc>
                        <a:spcBef>
                          <a:spcPts val="0"/>
                        </a:spcBef>
                        <a:spcAft>
                          <a:spcPts val="0"/>
                        </a:spcAft>
                        <a:buClrTx/>
                        <a:buSzTx/>
                        <a:buFontTx/>
                        <a:buNone/>
                        <a:tabLst/>
                        <a:defRPr/>
                      </a:pPr>
                      <a:r>
                        <a:rPr lang="ar-KW" sz="1150" kern="1200" dirty="0" smtClean="0">
                          <a:solidFill>
                            <a:schemeClr val="tx2"/>
                          </a:solidFill>
                          <a:latin typeface="Calibri" pitchFamily="34" charset="0"/>
                          <a:ea typeface="+mn-ea"/>
                          <a:cs typeface="mohammad bold art 1" pitchFamily="2" charset="-78"/>
                        </a:rPr>
                        <a:t>5% ل</a:t>
                      </a:r>
                      <a:r>
                        <a:rPr lang="ar-KW" sz="1150" kern="1200" baseline="0" dirty="0" smtClean="0">
                          <a:solidFill>
                            <a:schemeClr val="tx2"/>
                          </a:solidFill>
                          <a:latin typeface="Calibri" pitchFamily="34" charset="0"/>
                          <a:ea typeface="+mn-ea"/>
                          <a:cs typeface="mohammad bold art 1" pitchFamily="2" charset="-78"/>
                        </a:rPr>
                        <a:t>آخر</a:t>
                      </a:r>
                      <a:r>
                        <a:rPr lang="ar-KW" sz="1150" kern="1200" dirty="0" smtClean="0">
                          <a:solidFill>
                            <a:schemeClr val="tx2"/>
                          </a:solidFill>
                          <a:latin typeface="Calibri" pitchFamily="34" charset="0"/>
                          <a:ea typeface="+mn-ea"/>
                          <a:cs typeface="mohammad bold art 1" pitchFamily="2" charset="-78"/>
                        </a:rPr>
                        <a:t> سنتين الماليتين</a:t>
                      </a:r>
                      <a:endParaRPr lang="en-US" sz="1150" kern="1200" dirty="0" smtClean="0">
                        <a:solidFill>
                          <a:schemeClr val="tx2"/>
                        </a:solidFill>
                        <a:latin typeface="Calibri" pitchFamily="34" charset="0"/>
                        <a:ea typeface="+mn-ea"/>
                        <a:cs typeface="mohammad bold art 1" pitchFamily="2" charset="-78"/>
                      </a:endParaRPr>
                    </a:p>
                  </a:txBody>
                  <a:tcPr/>
                </a:tc>
                <a:tc>
                  <a:txBody>
                    <a:bodyPr/>
                    <a:lstStyle/>
                    <a:p>
                      <a:pPr marL="0" algn="ctr" defTabSz="914400" rtl="1" eaLnBrk="1" latinLnBrk="0" hangingPunct="1"/>
                      <a:r>
                        <a:rPr lang="ar-KW" sz="1150" kern="1200" dirty="0" smtClean="0">
                          <a:solidFill>
                            <a:schemeClr val="tx2"/>
                          </a:solidFill>
                          <a:latin typeface="Calibri" pitchFamily="34" charset="0"/>
                          <a:ea typeface="+mn-ea"/>
                          <a:cs typeface="mohammad bold art 1" pitchFamily="2" charset="-78"/>
                        </a:rPr>
                        <a:t>5% ل</a:t>
                      </a:r>
                      <a:r>
                        <a:rPr lang="ar-KW" sz="1150" kern="1200" baseline="0" dirty="0" smtClean="0">
                          <a:solidFill>
                            <a:schemeClr val="tx2"/>
                          </a:solidFill>
                          <a:latin typeface="Calibri" pitchFamily="34" charset="0"/>
                          <a:ea typeface="+mn-ea"/>
                          <a:cs typeface="mohammad bold art 1" pitchFamily="2" charset="-78"/>
                        </a:rPr>
                        <a:t>آخر</a:t>
                      </a:r>
                      <a:r>
                        <a:rPr lang="ar-KW" sz="1150" kern="1200" dirty="0" smtClean="0">
                          <a:solidFill>
                            <a:schemeClr val="tx2"/>
                          </a:solidFill>
                          <a:latin typeface="Calibri" pitchFamily="34" charset="0"/>
                          <a:ea typeface="+mn-ea"/>
                          <a:cs typeface="mohammad bold art 1" pitchFamily="2" charset="-78"/>
                        </a:rPr>
                        <a:t> سنتين الماليتين</a:t>
                      </a:r>
                      <a:endParaRPr lang="en-US" sz="1150" kern="1200" dirty="0">
                        <a:solidFill>
                          <a:schemeClr val="tx2"/>
                        </a:solidFill>
                        <a:latin typeface="Calibri" pitchFamily="34" charset="0"/>
                        <a:ea typeface="+mn-ea"/>
                        <a:cs typeface="mohammad bold art 1" pitchFamily="2" charset="-78"/>
                      </a:endParaRPr>
                    </a:p>
                  </a:txBody>
                  <a:tcPr/>
                </a:tc>
                <a:tc>
                  <a:txBody>
                    <a:bodyPr/>
                    <a:lstStyle/>
                    <a:p>
                      <a:pPr marL="0" algn="just" defTabSz="914400" rtl="1" eaLnBrk="1" latinLnBrk="0" hangingPunct="1"/>
                      <a:r>
                        <a:rPr lang="ar-KW" sz="1150" kern="1200" dirty="0" smtClean="0">
                          <a:solidFill>
                            <a:schemeClr val="tx2"/>
                          </a:solidFill>
                          <a:latin typeface="Calibri" pitchFamily="34" charset="0"/>
                          <a:ea typeface="+mn-ea"/>
                          <a:cs typeface="mohammad bold art 1" pitchFamily="2" charset="-78"/>
                        </a:rPr>
                        <a:t>صافي الأرباح من رأس المال المدفوع</a:t>
                      </a:r>
                      <a:endParaRPr lang="en-US" sz="1150" kern="1200" dirty="0">
                        <a:solidFill>
                          <a:schemeClr val="tx2"/>
                        </a:solidFill>
                        <a:latin typeface="Calibri" pitchFamily="34" charset="0"/>
                        <a:ea typeface="+mn-ea"/>
                        <a:cs typeface="mohammad bold art 1" pitchFamily="2" charset="-78"/>
                      </a:endParaRPr>
                    </a:p>
                  </a:txBody>
                  <a:tcPr/>
                </a:tc>
                <a:extLst>
                  <a:ext uri="{0D108BD9-81ED-4DB2-BD59-A6C34878D82A}">
                    <a16:rowId xmlns:a16="http://schemas.microsoft.com/office/drawing/2014/main" val="2960517678"/>
                  </a:ext>
                </a:extLst>
              </a:tr>
              <a:tr h="390749">
                <a:tc>
                  <a:txBody>
                    <a:bodyPr/>
                    <a:lstStyle/>
                    <a:p>
                      <a:pPr marL="0" marR="0" indent="0" algn="ctr" defTabSz="914400" rtl="1" eaLnBrk="1" fontAlgn="auto" latinLnBrk="0" hangingPunct="1">
                        <a:lnSpc>
                          <a:spcPct val="100000"/>
                        </a:lnSpc>
                        <a:spcBef>
                          <a:spcPts val="0"/>
                        </a:spcBef>
                        <a:spcAft>
                          <a:spcPts val="0"/>
                        </a:spcAft>
                        <a:buClrTx/>
                        <a:buSzTx/>
                        <a:buFontTx/>
                        <a:buNone/>
                        <a:tabLst/>
                        <a:defRPr/>
                      </a:pPr>
                      <a:r>
                        <a:rPr lang="ar-KW" sz="1150" kern="1200" dirty="0" smtClean="0">
                          <a:solidFill>
                            <a:schemeClr val="tx2"/>
                          </a:solidFill>
                          <a:latin typeface="Calibri" pitchFamily="34" charset="0"/>
                          <a:ea typeface="+mn-ea"/>
                          <a:cs typeface="mohammad bold art 1" pitchFamily="2" charset="-78"/>
                        </a:rPr>
                        <a:t>75% ل</a:t>
                      </a:r>
                      <a:r>
                        <a:rPr lang="ar-KW" sz="1150" kern="1200" baseline="0" dirty="0" smtClean="0">
                          <a:solidFill>
                            <a:schemeClr val="tx2"/>
                          </a:solidFill>
                          <a:latin typeface="Calibri" pitchFamily="34" charset="0"/>
                          <a:ea typeface="+mn-ea"/>
                          <a:cs typeface="mohammad bold art 1" pitchFamily="2" charset="-78"/>
                        </a:rPr>
                        <a:t>آخر</a:t>
                      </a:r>
                      <a:r>
                        <a:rPr lang="ar-KW" sz="1150" kern="1200" dirty="0" smtClean="0">
                          <a:solidFill>
                            <a:schemeClr val="tx2"/>
                          </a:solidFill>
                          <a:latin typeface="Calibri" pitchFamily="34" charset="0"/>
                          <a:ea typeface="+mn-ea"/>
                          <a:cs typeface="mohammad bold art 1" pitchFamily="2" charset="-78"/>
                        </a:rPr>
                        <a:t> سنتين الماليتين</a:t>
                      </a:r>
                      <a:endParaRPr lang="en-US" sz="1150" kern="1200" dirty="0" smtClean="0">
                        <a:solidFill>
                          <a:schemeClr val="tx2"/>
                        </a:solidFill>
                        <a:latin typeface="Calibri" pitchFamily="34" charset="0"/>
                        <a:ea typeface="+mn-ea"/>
                        <a:cs typeface="mohammad bold art 1" pitchFamily="2" charset="-78"/>
                      </a:endParaRPr>
                    </a:p>
                  </a:txBody>
                  <a:tcPr/>
                </a:tc>
                <a:tc>
                  <a:txBody>
                    <a:bodyPr/>
                    <a:lstStyle/>
                    <a:p>
                      <a:pPr marL="0" algn="ctr" defTabSz="914400" rtl="1" eaLnBrk="1" latinLnBrk="0" hangingPunct="1"/>
                      <a:r>
                        <a:rPr lang="ar-KW" sz="1150" kern="1200" dirty="0" smtClean="0">
                          <a:solidFill>
                            <a:schemeClr val="tx2"/>
                          </a:solidFill>
                          <a:latin typeface="Calibri" pitchFamily="34" charset="0"/>
                          <a:ea typeface="+mn-ea"/>
                          <a:cs typeface="mohammad bold art 1" pitchFamily="2" charset="-78"/>
                        </a:rPr>
                        <a:t>75% ل</a:t>
                      </a:r>
                      <a:r>
                        <a:rPr lang="ar-KW" sz="1150" kern="1200" baseline="0" dirty="0" smtClean="0">
                          <a:solidFill>
                            <a:schemeClr val="tx2"/>
                          </a:solidFill>
                          <a:latin typeface="Calibri" pitchFamily="34" charset="0"/>
                          <a:ea typeface="+mn-ea"/>
                          <a:cs typeface="mohammad bold art 1" pitchFamily="2" charset="-78"/>
                        </a:rPr>
                        <a:t>آخر</a:t>
                      </a:r>
                      <a:r>
                        <a:rPr lang="ar-KW" sz="1150" kern="1200" dirty="0" smtClean="0">
                          <a:solidFill>
                            <a:schemeClr val="tx2"/>
                          </a:solidFill>
                          <a:latin typeface="Calibri" pitchFamily="34" charset="0"/>
                          <a:ea typeface="+mn-ea"/>
                          <a:cs typeface="mohammad bold art 1" pitchFamily="2" charset="-78"/>
                        </a:rPr>
                        <a:t> سنتين الماليتين</a:t>
                      </a:r>
                      <a:endParaRPr lang="en-US" sz="1150" kern="1200" dirty="0">
                        <a:solidFill>
                          <a:schemeClr val="tx2"/>
                        </a:solidFill>
                        <a:latin typeface="Calibri" pitchFamily="34" charset="0"/>
                        <a:ea typeface="+mn-ea"/>
                        <a:cs typeface="mohammad bold art 1" pitchFamily="2" charset="-78"/>
                      </a:endParaRPr>
                    </a:p>
                  </a:txBody>
                  <a:tcPr/>
                </a:tc>
                <a:tc>
                  <a:txBody>
                    <a:bodyPr/>
                    <a:lstStyle/>
                    <a:p>
                      <a:pPr marL="0" algn="just" defTabSz="914400" rtl="1" eaLnBrk="1" latinLnBrk="0" hangingPunct="1"/>
                      <a:r>
                        <a:rPr lang="ar-KW" sz="1150" kern="1200" dirty="0" smtClean="0">
                          <a:solidFill>
                            <a:schemeClr val="tx2"/>
                          </a:solidFill>
                          <a:latin typeface="Calibri" pitchFamily="34" charset="0"/>
                          <a:ea typeface="+mn-ea"/>
                          <a:cs typeface="mohammad bold art 1" pitchFamily="2" charset="-78"/>
                        </a:rPr>
                        <a:t>نسبة الإيرادات الناتجة عن أنشطة الشركة الرئيسية من اجمالي</a:t>
                      </a:r>
                      <a:r>
                        <a:rPr lang="ar-KW" sz="1150" kern="1200" baseline="0" dirty="0" smtClean="0">
                          <a:solidFill>
                            <a:schemeClr val="tx2"/>
                          </a:solidFill>
                          <a:latin typeface="Calibri" pitchFamily="34" charset="0"/>
                          <a:ea typeface="+mn-ea"/>
                          <a:cs typeface="mohammad bold art 1" pitchFamily="2" charset="-78"/>
                        </a:rPr>
                        <a:t> إيراداتها</a:t>
                      </a:r>
                      <a:endParaRPr lang="en-US" sz="1150" kern="1200" dirty="0">
                        <a:solidFill>
                          <a:schemeClr val="tx2"/>
                        </a:solidFill>
                        <a:latin typeface="Calibri" pitchFamily="34" charset="0"/>
                        <a:ea typeface="+mn-ea"/>
                        <a:cs typeface="mohammad bold art 1" pitchFamily="2" charset="-78"/>
                      </a:endParaRPr>
                    </a:p>
                  </a:txBody>
                  <a:tcPr/>
                </a:tc>
                <a:extLst>
                  <a:ext uri="{0D108BD9-81ED-4DB2-BD59-A6C34878D82A}">
                    <a16:rowId xmlns:a16="http://schemas.microsoft.com/office/drawing/2014/main" val="1846159578"/>
                  </a:ext>
                </a:extLst>
              </a:tr>
              <a:tr h="390749">
                <a:tc>
                  <a:txBody>
                    <a:bodyPr/>
                    <a:lstStyle/>
                    <a:p>
                      <a:pPr marL="0" marR="0" indent="0" algn="ctr" defTabSz="914400" rtl="1" eaLnBrk="1" fontAlgn="auto" latinLnBrk="0" hangingPunct="1">
                        <a:lnSpc>
                          <a:spcPct val="100000"/>
                        </a:lnSpc>
                        <a:spcBef>
                          <a:spcPts val="0"/>
                        </a:spcBef>
                        <a:spcAft>
                          <a:spcPts val="0"/>
                        </a:spcAft>
                        <a:buClrTx/>
                        <a:buSzTx/>
                        <a:buFontTx/>
                        <a:buNone/>
                        <a:tabLst/>
                        <a:defRPr/>
                      </a:pPr>
                      <a:r>
                        <a:rPr lang="ar-KW" sz="1150" kern="1200" dirty="0" smtClean="0">
                          <a:solidFill>
                            <a:schemeClr val="tx2"/>
                          </a:solidFill>
                          <a:latin typeface="Calibri" pitchFamily="34" charset="0"/>
                          <a:ea typeface="+mn-ea"/>
                          <a:cs typeface="mohammad bold art 1" pitchFamily="2" charset="-78"/>
                        </a:rPr>
                        <a:t>ثلاث سنوات</a:t>
                      </a:r>
                      <a:endParaRPr lang="en-US" sz="1150" kern="1200" dirty="0" smtClean="0">
                        <a:solidFill>
                          <a:schemeClr val="tx2"/>
                        </a:solidFill>
                        <a:latin typeface="Calibri" pitchFamily="34" charset="0"/>
                        <a:ea typeface="+mn-ea"/>
                        <a:cs typeface="mohammad bold art 1" pitchFamily="2" charset="-78"/>
                      </a:endParaRPr>
                    </a:p>
                  </a:txBody>
                  <a:tcPr/>
                </a:tc>
                <a:tc>
                  <a:txBody>
                    <a:bodyPr/>
                    <a:lstStyle/>
                    <a:p>
                      <a:pPr marL="0" algn="ctr" defTabSz="914400" rtl="1" eaLnBrk="1" latinLnBrk="0" hangingPunct="1"/>
                      <a:r>
                        <a:rPr lang="ar-KW" sz="1150" kern="1200" dirty="0" smtClean="0">
                          <a:solidFill>
                            <a:schemeClr val="tx2"/>
                          </a:solidFill>
                          <a:latin typeface="Calibri" pitchFamily="34" charset="0"/>
                          <a:ea typeface="+mn-ea"/>
                          <a:cs typeface="mohammad bold art 1" pitchFamily="2" charset="-78"/>
                        </a:rPr>
                        <a:t>ثلاث سنوات</a:t>
                      </a:r>
                      <a:endParaRPr lang="en-US" sz="1150" kern="1200" dirty="0">
                        <a:solidFill>
                          <a:schemeClr val="tx2"/>
                        </a:solidFill>
                        <a:latin typeface="Calibri" pitchFamily="34" charset="0"/>
                        <a:ea typeface="+mn-ea"/>
                        <a:cs typeface="mohammad bold art 1" pitchFamily="2" charset="-78"/>
                      </a:endParaRPr>
                    </a:p>
                  </a:txBody>
                  <a:tcPr/>
                </a:tc>
                <a:tc>
                  <a:txBody>
                    <a:bodyPr/>
                    <a:lstStyle/>
                    <a:p>
                      <a:pPr marL="0" algn="just" defTabSz="914400" rtl="1" eaLnBrk="1" latinLnBrk="0" hangingPunct="1"/>
                      <a:r>
                        <a:rPr lang="ar-KW" sz="1150" kern="1200" dirty="0" smtClean="0">
                          <a:solidFill>
                            <a:schemeClr val="tx2"/>
                          </a:solidFill>
                          <a:latin typeface="Calibri" pitchFamily="34" charset="0"/>
                          <a:ea typeface="+mn-ea"/>
                          <a:cs typeface="mohammad bold art 1" pitchFamily="2" charset="-78"/>
                        </a:rPr>
                        <a:t>مدة تأسيس الشركة و عدد الميزانيات الصادرة</a:t>
                      </a:r>
                      <a:endParaRPr lang="en-US" sz="1150" kern="1200" dirty="0">
                        <a:solidFill>
                          <a:schemeClr val="tx2"/>
                        </a:solidFill>
                        <a:latin typeface="Calibri" pitchFamily="34" charset="0"/>
                        <a:ea typeface="+mn-ea"/>
                        <a:cs typeface="mohammad bold art 1" pitchFamily="2" charset="-78"/>
                      </a:endParaRPr>
                    </a:p>
                  </a:txBody>
                  <a:tcPr/>
                </a:tc>
                <a:extLst>
                  <a:ext uri="{0D108BD9-81ED-4DB2-BD59-A6C34878D82A}">
                    <a16:rowId xmlns:a16="http://schemas.microsoft.com/office/drawing/2014/main" val="1319968732"/>
                  </a:ext>
                </a:extLst>
              </a:tr>
              <a:tr h="390749">
                <a:tc>
                  <a:txBody>
                    <a:bodyPr/>
                    <a:lstStyle/>
                    <a:p>
                      <a:pPr marL="0" marR="0" indent="0" algn="ctr" defTabSz="914400" rtl="1" eaLnBrk="1" fontAlgn="auto" latinLnBrk="0" hangingPunct="1">
                        <a:lnSpc>
                          <a:spcPct val="100000"/>
                        </a:lnSpc>
                        <a:spcBef>
                          <a:spcPts val="0"/>
                        </a:spcBef>
                        <a:spcAft>
                          <a:spcPts val="0"/>
                        </a:spcAft>
                        <a:buClrTx/>
                        <a:buSzTx/>
                        <a:buFontTx/>
                        <a:buNone/>
                        <a:tabLst/>
                        <a:defRPr/>
                      </a:pPr>
                      <a:r>
                        <a:rPr lang="ar-KW" sz="1150" kern="1200" dirty="0" smtClean="0">
                          <a:solidFill>
                            <a:schemeClr val="tx2"/>
                          </a:solidFill>
                          <a:latin typeface="Calibri" pitchFamily="34" charset="0"/>
                          <a:ea typeface="+mn-ea"/>
                          <a:cs typeface="mohammad bold art 1" pitchFamily="2" charset="-78"/>
                        </a:rPr>
                        <a:t>لا</a:t>
                      </a:r>
                      <a:r>
                        <a:rPr lang="ar-KW" sz="1150" kern="1200" baseline="0" dirty="0" smtClean="0">
                          <a:solidFill>
                            <a:schemeClr val="tx2"/>
                          </a:solidFill>
                          <a:latin typeface="Calibri" pitchFamily="34" charset="0"/>
                          <a:ea typeface="+mn-ea"/>
                          <a:cs typeface="mohammad bold art 1" pitchFamily="2" charset="-78"/>
                        </a:rPr>
                        <a:t> تقل عن ثلاث سنوات مالية كاملة</a:t>
                      </a:r>
                      <a:endParaRPr lang="en-US" sz="1150" kern="1200" dirty="0" smtClean="0">
                        <a:solidFill>
                          <a:schemeClr val="tx2"/>
                        </a:solidFill>
                        <a:latin typeface="Calibri" pitchFamily="34" charset="0"/>
                        <a:ea typeface="+mn-ea"/>
                        <a:cs typeface="mohammad bold art 1" pitchFamily="2" charset="-78"/>
                      </a:endParaRPr>
                    </a:p>
                  </a:txBody>
                  <a:tcPr/>
                </a:tc>
                <a:tc>
                  <a:txBody>
                    <a:bodyPr/>
                    <a:lstStyle/>
                    <a:p>
                      <a:pPr marL="0" algn="ctr" defTabSz="914400" rtl="1" eaLnBrk="1" latinLnBrk="0" hangingPunct="1"/>
                      <a:r>
                        <a:rPr lang="ar-KW" sz="1150" kern="1200" dirty="0" smtClean="0">
                          <a:solidFill>
                            <a:schemeClr val="tx2"/>
                          </a:solidFill>
                          <a:latin typeface="Calibri" pitchFamily="34" charset="0"/>
                          <a:ea typeface="+mn-ea"/>
                          <a:cs typeface="mohammad bold art 1" pitchFamily="2" charset="-78"/>
                        </a:rPr>
                        <a:t>لا</a:t>
                      </a:r>
                      <a:r>
                        <a:rPr lang="ar-KW" sz="1150" kern="1200" baseline="0" dirty="0" smtClean="0">
                          <a:solidFill>
                            <a:schemeClr val="tx2"/>
                          </a:solidFill>
                          <a:latin typeface="Calibri" pitchFamily="34" charset="0"/>
                          <a:ea typeface="+mn-ea"/>
                          <a:cs typeface="mohammad bold art 1" pitchFamily="2" charset="-78"/>
                        </a:rPr>
                        <a:t> تقل عن ثلاث سنوات مالية كاملة</a:t>
                      </a:r>
                      <a:endParaRPr lang="en-US" sz="1150" kern="1200" dirty="0">
                        <a:solidFill>
                          <a:schemeClr val="tx2"/>
                        </a:solidFill>
                        <a:latin typeface="Calibri" pitchFamily="34" charset="0"/>
                        <a:ea typeface="+mn-ea"/>
                        <a:cs typeface="mohammad bold art 1" pitchFamily="2" charset="-78"/>
                      </a:endParaRPr>
                    </a:p>
                  </a:txBody>
                  <a:tcPr/>
                </a:tc>
                <a:tc>
                  <a:txBody>
                    <a:bodyPr/>
                    <a:lstStyle/>
                    <a:p>
                      <a:pPr marL="0" algn="just" defTabSz="914400" rtl="1" eaLnBrk="1" latinLnBrk="0" hangingPunct="1"/>
                      <a:r>
                        <a:rPr lang="ar-KW" sz="1150" kern="1200" dirty="0" smtClean="0">
                          <a:solidFill>
                            <a:schemeClr val="tx2"/>
                          </a:solidFill>
                          <a:latin typeface="Calibri" pitchFamily="34" charset="0"/>
                          <a:ea typeface="+mn-ea"/>
                          <a:cs typeface="mohammad bold art 1" pitchFamily="2" charset="-78"/>
                        </a:rPr>
                        <a:t>استمرارية الشركة بممارسة</a:t>
                      </a:r>
                      <a:r>
                        <a:rPr lang="ar-KW" sz="1150" kern="1200" baseline="0" dirty="0" smtClean="0">
                          <a:solidFill>
                            <a:schemeClr val="tx2"/>
                          </a:solidFill>
                          <a:latin typeface="Calibri" pitchFamily="34" charset="0"/>
                          <a:ea typeface="+mn-ea"/>
                          <a:cs typeface="mohammad bold art 1" pitchFamily="2" charset="-78"/>
                        </a:rPr>
                        <a:t> أغراضها الرئيسية</a:t>
                      </a:r>
                      <a:endParaRPr lang="en-US" sz="1150" kern="1200" dirty="0">
                        <a:solidFill>
                          <a:schemeClr val="tx2"/>
                        </a:solidFill>
                        <a:latin typeface="Calibri" pitchFamily="34" charset="0"/>
                        <a:ea typeface="+mn-ea"/>
                        <a:cs typeface="mohammad bold art 1" pitchFamily="2" charset="-78"/>
                      </a:endParaRPr>
                    </a:p>
                  </a:txBody>
                  <a:tcPr/>
                </a:tc>
                <a:extLst>
                  <a:ext uri="{0D108BD9-81ED-4DB2-BD59-A6C34878D82A}">
                    <a16:rowId xmlns:a16="http://schemas.microsoft.com/office/drawing/2014/main" val="1827174571"/>
                  </a:ext>
                </a:extLst>
              </a:tr>
              <a:tr h="390749">
                <a:tc>
                  <a:txBody>
                    <a:bodyPr/>
                    <a:lstStyle/>
                    <a:p>
                      <a:pPr marL="0" marR="0" indent="0" algn="ctr" defTabSz="914400" rtl="1" eaLnBrk="1" fontAlgn="auto" latinLnBrk="0" hangingPunct="1">
                        <a:lnSpc>
                          <a:spcPct val="100000"/>
                        </a:lnSpc>
                        <a:spcBef>
                          <a:spcPts val="0"/>
                        </a:spcBef>
                        <a:spcAft>
                          <a:spcPts val="0"/>
                        </a:spcAft>
                        <a:buClrTx/>
                        <a:buSzTx/>
                        <a:buFontTx/>
                        <a:buNone/>
                        <a:tabLst/>
                        <a:defRPr/>
                      </a:pPr>
                      <a:r>
                        <a:rPr lang="ar-KW" sz="1150" kern="1200" dirty="0" smtClean="0">
                          <a:solidFill>
                            <a:schemeClr val="tx2"/>
                          </a:solidFill>
                          <a:latin typeface="Calibri" pitchFamily="34" charset="0"/>
                          <a:ea typeface="+mn-ea"/>
                          <a:cs typeface="mohammad bold art 1" pitchFamily="2" charset="-78"/>
                        </a:rPr>
                        <a:t>نعم, والا يكون قد مضى 12 شهراً على هذه الموافقة</a:t>
                      </a:r>
                      <a:endParaRPr lang="en-US" sz="1150" kern="1200" dirty="0" smtClean="0">
                        <a:solidFill>
                          <a:schemeClr val="tx2"/>
                        </a:solidFill>
                        <a:latin typeface="Calibri" pitchFamily="34" charset="0"/>
                        <a:ea typeface="+mn-ea"/>
                        <a:cs typeface="mohammad bold art 1" pitchFamily="2" charset="-78"/>
                      </a:endParaRPr>
                    </a:p>
                  </a:txBody>
                  <a:tcPr/>
                </a:tc>
                <a:tc>
                  <a:txBody>
                    <a:bodyPr/>
                    <a:lstStyle/>
                    <a:p>
                      <a:pPr marL="0" algn="ctr" defTabSz="914400" rtl="1" eaLnBrk="1" latinLnBrk="0" hangingPunct="1"/>
                      <a:r>
                        <a:rPr lang="ar-KW" sz="1150" kern="1200" dirty="0" smtClean="0">
                          <a:solidFill>
                            <a:schemeClr val="tx2"/>
                          </a:solidFill>
                          <a:latin typeface="Calibri" pitchFamily="34" charset="0"/>
                          <a:ea typeface="+mn-ea"/>
                          <a:cs typeface="mohammad bold art 1" pitchFamily="2" charset="-78"/>
                        </a:rPr>
                        <a:t>نعم, والا يكون قد مضى 12 شهراً على هذه الموافقة</a:t>
                      </a:r>
                      <a:endParaRPr lang="en-US" sz="1150" kern="1200" dirty="0">
                        <a:solidFill>
                          <a:schemeClr val="tx2"/>
                        </a:solidFill>
                        <a:latin typeface="Calibri" pitchFamily="34" charset="0"/>
                        <a:ea typeface="+mn-ea"/>
                        <a:cs typeface="mohammad bold art 1" pitchFamily="2" charset="-78"/>
                      </a:endParaRPr>
                    </a:p>
                  </a:txBody>
                  <a:tcPr/>
                </a:tc>
                <a:tc>
                  <a:txBody>
                    <a:bodyPr/>
                    <a:lstStyle/>
                    <a:p>
                      <a:pPr marL="0" algn="just" defTabSz="914400" rtl="1" eaLnBrk="1" latinLnBrk="0" hangingPunct="1"/>
                      <a:r>
                        <a:rPr lang="ar-KW" sz="1150" kern="1200" dirty="0" smtClean="0">
                          <a:solidFill>
                            <a:schemeClr val="tx2"/>
                          </a:solidFill>
                          <a:latin typeface="Calibri" pitchFamily="34" charset="0"/>
                          <a:ea typeface="+mn-ea"/>
                          <a:cs typeface="mohammad bold art 1" pitchFamily="2" charset="-78"/>
                        </a:rPr>
                        <a:t>الحصول على موافقة</a:t>
                      </a:r>
                      <a:r>
                        <a:rPr lang="ar-KW" sz="1150" kern="1200" baseline="0" dirty="0" smtClean="0">
                          <a:solidFill>
                            <a:schemeClr val="tx2"/>
                          </a:solidFill>
                          <a:latin typeface="Calibri" pitchFamily="34" charset="0"/>
                          <a:ea typeface="+mn-ea"/>
                          <a:cs typeface="mohammad bold art 1" pitchFamily="2" charset="-78"/>
                        </a:rPr>
                        <a:t> الجمعية العامة العادية</a:t>
                      </a:r>
                      <a:endParaRPr lang="en-US" sz="1150" kern="1200" dirty="0">
                        <a:solidFill>
                          <a:schemeClr val="tx2"/>
                        </a:solidFill>
                        <a:latin typeface="Calibri" pitchFamily="34" charset="0"/>
                        <a:ea typeface="+mn-ea"/>
                        <a:cs typeface="mohammad bold art 1" pitchFamily="2" charset="-78"/>
                      </a:endParaRPr>
                    </a:p>
                  </a:txBody>
                  <a:tcPr/>
                </a:tc>
                <a:extLst>
                  <a:ext uri="{0D108BD9-81ED-4DB2-BD59-A6C34878D82A}">
                    <a16:rowId xmlns:a16="http://schemas.microsoft.com/office/drawing/2014/main" val="1920770523"/>
                  </a:ext>
                </a:extLst>
              </a:tr>
              <a:tr h="235797">
                <a:tc>
                  <a:txBody>
                    <a:bodyPr/>
                    <a:lstStyle/>
                    <a:p>
                      <a:pPr marL="0" algn="ctr" defTabSz="914400" rtl="1" eaLnBrk="1" latinLnBrk="0" hangingPunct="1"/>
                      <a:r>
                        <a:rPr lang="ar-KW" sz="1150" kern="1200" dirty="0" smtClean="0">
                          <a:solidFill>
                            <a:schemeClr val="tx2"/>
                          </a:solidFill>
                          <a:latin typeface="Calibri" pitchFamily="34" charset="0"/>
                          <a:ea typeface="+mn-ea"/>
                          <a:cs typeface="mohammad bold art 1" pitchFamily="2" charset="-78"/>
                        </a:rPr>
                        <a:t>100</a:t>
                      </a:r>
                      <a:endParaRPr lang="en-US" sz="1150" kern="1200" dirty="0">
                        <a:solidFill>
                          <a:schemeClr val="tx2"/>
                        </a:solidFill>
                        <a:latin typeface="Calibri" pitchFamily="34" charset="0"/>
                        <a:ea typeface="+mn-ea"/>
                        <a:cs typeface="mohammad bold art 1" pitchFamily="2" charset="-78"/>
                      </a:endParaRPr>
                    </a:p>
                  </a:txBody>
                  <a:tcPr/>
                </a:tc>
                <a:tc>
                  <a:txBody>
                    <a:bodyPr/>
                    <a:lstStyle/>
                    <a:p>
                      <a:pPr marL="0" algn="ctr" defTabSz="914400" rtl="1" eaLnBrk="1" latinLnBrk="0" hangingPunct="1"/>
                      <a:r>
                        <a:rPr lang="ar-KW" sz="1150" kern="1200" dirty="0" smtClean="0">
                          <a:solidFill>
                            <a:schemeClr val="tx2"/>
                          </a:solidFill>
                          <a:latin typeface="Calibri" pitchFamily="34" charset="0"/>
                          <a:ea typeface="+mn-ea"/>
                          <a:cs typeface="mohammad bold art 1" pitchFamily="2" charset="-78"/>
                        </a:rPr>
                        <a:t>200</a:t>
                      </a:r>
                      <a:endParaRPr lang="en-US" sz="1150" kern="1200" dirty="0">
                        <a:solidFill>
                          <a:schemeClr val="tx2"/>
                        </a:solidFill>
                        <a:latin typeface="Calibri" pitchFamily="34" charset="0"/>
                        <a:ea typeface="+mn-ea"/>
                        <a:cs typeface="mohammad bold art 1" pitchFamily="2" charset="-78"/>
                      </a:endParaRPr>
                    </a:p>
                  </a:txBody>
                  <a:tcPr/>
                </a:tc>
                <a:tc>
                  <a:txBody>
                    <a:bodyPr/>
                    <a:lstStyle/>
                    <a:p>
                      <a:pPr marL="0" algn="just" defTabSz="914400" rtl="1" eaLnBrk="1" latinLnBrk="0" hangingPunct="1"/>
                      <a:r>
                        <a:rPr lang="ar-KW" sz="1150" kern="1200" dirty="0" smtClean="0">
                          <a:solidFill>
                            <a:schemeClr val="tx2"/>
                          </a:solidFill>
                          <a:latin typeface="Calibri" pitchFamily="34" charset="0"/>
                          <a:ea typeface="+mn-ea"/>
                          <a:cs typeface="mohammad bold art 1" pitchFamily="2" charset="-78"/>
                        </a:rPr>
                        <a:t>عدد المساهمين</a:t>
                      </a:r>
                      <a:r>
                        <a:rPr lang="ar-KW" sz="1150" kern="1200" baseline="0" dirty="0" smtClean="0">
                          <a:solidFill>
                            <a:schemeClr val="tx2"/>
                          </a:solidFill>
                          <a:latin typeface="Calibri" pitchFamily="34" charset="0"/>
                          <a:ea typeface="+mn-ea"/>
                          <a:cs typeface="mohammad bold art 1" pitchFamily="2" charset="-78"/>
                        </a:rPr>
                        <a:t> </a:t>
                      </a:r>
                      <a:endParaRPr lang="en-US" sz="1150" kern="1200" dirty="0">
                        <a:solidFill>
                          <a:schemeClr val="tx2"/>
                        </a:solidFill>
                        <a:latin typeface="Calibri" pitchFamily="34" charset="0"/>
                        <a:ea typeface="+mn-ea"/>
                        <a:cs typeface="mohammad bold art 1" pitchFamily="2" charset="-78"/>
                      </a:endParaRPr>
                    </a:p>
                  </a:txBody>
                  <a:tcPr/>
                </a:tc>
                <a:extLst>
                  <a:ext uri="{0D108BD9-81ED-4DB2-BD59-A6C34878D82A}">
                    <a16:rowId xmlns:a16="http://schemas.microsoft.com/office/drawing/2014/main" val="765149177"/>
                  </a:ext>
                </a:extLst>
              </a:tr>
              <a:tr h="235797">
                <a:tc>
                  <a:txBody>
                    <a:bodyPr/>
                    <a:lstStyle/>
                    <a:p>
                      <a:pPr marL="0" algn="ctr" defTabSz="914400" rtl="1" eaLnBrk="1" latinLnBrk="0" hangingPunct="1"/>
                      <a:r>
                        <a:rPr lang="ar-KW" sz="1150" kern="1200" dirty="0" smtClean="0">
                          <a:solidFill>
                            <a:schemeClr val="tx2"/>
                          </a:solidFill>
                          <a:latin typeface="Calibri" pitchFamily="34" charset="0"/>
                          <a:ea typeface="+mn-ea"/>
                          <a:cs typeface="mohammad bold art 1" pitchFamily="2" charset="-78"/>
                        </a:rPr>
                        <a:t>30%</a:t>
                      </a:r>
                      <a:endParaRPr lang="en-US" sz="1150" kern="1200" dirty="0">
                        <a:solidFill>
                          <a:schemeClr val="tx2"/>
                        </a:solidFill>
                        <a:latin typeface="Calibri" pitchFamily="34" charset="0"/>
                        <a:ea typeface="+mn-ea"/>
                        <a:cs typeface="mohammad bold art 1" pitchFamily="2" charset="-78"/>
                      </a:endParaRPr>
                    </a:p>
                  </a:txBody>
                  <a:tcPr/>
                </a:tc>
                <a:tc>
                  <a:txBody>
                    <a:bodyPr/>
                    <a:lstStyle/>
                    <a:p>
                      <a:pPr marL="0" algn="ctr" defTabSz="914400" rtl="1" eaLnBrk="1" latinLnBrk="0" hangingPunct="1"/>
                      <a:r>
                        <a:rPr lang="ar-KW" sz="1150" kern="1200" dirty="0" smtClean="0">
                          <a:solidFill>
                            <a:schemeClr val="tx2"/>
                          </a:solidFill>
                          <a:latin typeface="Calibri" pitchFamily="34" charset="0"/>
                          <a:ea typeface="+mn-ea"/>
                          <a:cs typeface="mohammad bold art 1" pitchFamily="2" charset="-78"/>
                        </a:rPr>
                        <a:t>30%</a:t>
                      </a:r>
                      <a:endParaRPr lang="en-US" sz="1150" kern="1200" dirty="0">
                        <a:solidFill>
                          <a:schemeClr val="tx2"/>
                        </a:solidFill>
                        <a:latin typeface="Calibri" pitchFamily="34" charset="0"/>
                        <a:ea typeface="+mn-ea"/>
                        <a:cs typeface="mohammad bold art 1" pitchFamily="2" charset="-78"/>
                      </a:endParaRPr>
                    </a:p>
                  </a:txBody>
                  <a:tcPr/>
                </a:tc>
                <a:tc>
                  <a:txBody>
                    <a:bodyPr/>
                    <a:lstStyle/>
                    <a:p>
                      <a:pPr marL="0" algn="just" defTabSz="914400" rtl="1" eaLnBrk="1" latinLnBrk="0" hangingPunct="1"/>
                      <a:r>
                        <a:rPr lang="ar-KW" sz="1150" kern="1200" dirty="0" smtClean="0">
                          <a:solidFill>
                            <a:schemeClr val="tx2"/>
                          </a:solidFill>
                          <a:latin typeface="Calibri" pitchFamily="34" charset="0"/>
                          <a:ea typeface="+mn-ea"/>
                          <a:cs typeface="mohammad bold art 1" pitchFamily="2" charset="-78"/>
                        </a:rPr>
                        <a:t>ملكية المساهمين</a:t>
                      </a:r>
                      <a:r>
                        <a:rPr lang="ar-KW" sz="1150" kern="1200" baseline="0" dirty="0" smtClean="0">
                          <a:solidFill>
                            <a:schemeClr val="tx2"/>
                          </a:solidFill>
                          <a:latin typeface="Calibri" pitchFamily="34" charset="0"/>
                          <a:ea typeface="+mn-ea"/>
                          <a:cs typeface="mohammad bold art 1" pitchFamily="2" charset="-78"/>
                        </a:rPr>
                        <a:t> الغير مسيطرين</a:t>
                      </a:r>
                      <a:endParaRPr lang="en-US" sz="1150" kern="1200" dirty="0">
                        <a:solidFill>
                          <a:schemeClr val="tx2"/>
                        </a:solidFill>
                        <a:latin typeface="Calibri" pitchFamily="34" charset="0"/>
                        <a:ea typeface="+mn-ea"/>
                        <a:cs typeface="mohammad bold art 1" pitchFamily="2" charset="-78"/>
                      </a:endParaRPr>
                    </a:p>
                  </a:txBody>
                  <a:tcPr/>
                </a:tc>
                <a:extLst>
                  <a:ext uri="{0D108BD9-81ED-4DB2-BD59-A6C34878D82A}">
                    <a16:rowId xmlns:a16="http://schemas.microsoft.com/office/drawing/2014/main" val="2460377791"/>
                  </a:ext>
                </a:extLst>
              </a:tr>
              <a:tr h="390749">
                <a:tc>
                  <a:txBody>
                    <a:bodyPr/>
                    <a:lstStyle/>
                    <a:p>
                      <a:pPr marL="0" algn="ctr" defTabSz="914400" rtl="1" eaLnBrk="1" latinLnBrk="0" hangingPunct="1"/>
                      <a:r>
                        <a:rPr lang="ar-KW" sz="1150" kern="1200" dirty="0" smtClean="0">
                          <a:solidFill>
                            <a:schemeClr val="tx2"/>
                          </a:solidFill>
                          <a:latin typeface="Calibri" pitchFamily="34" charset="0"/>
                          <a:ea typeface="+mn-ea"/>
                          <a:cs typeface="mohammad bold art 1" pitchFamily="2" charset="-78"/>
                        </a:rPr>
                        <a:t>خلال السنة الأولى: 25% </a:t>
                      </a:r>
                    </a:p>
                    <a:p>
                      <a:pPr marL="0" algn="ctr" defTabSz="914400" rtl="1" eaLnBrk="1" latinLnBrk="0" hangingPunct="1"/>
                      <a:r>
                        <a:rPr lang="ar-KW" sz="1150" kern="1200" dirty="0" smtClean="0">
                          <a:solidFill>
                            <a:schemeClr val="tx2"/>
                          </a:solidFill>
                          <a:latin typeface="Calibri" pitchFamily="34" charset="0"/>
                          <a:ea typeface="+mn-ea"/>
                          <a:cs typeface="mohammad bold art 1" pitchFamily="2" charset="-78"/>
                        </a:rPr>
                        <a:t>خلل السنة الثانية: 15%</a:t>
                      </a:r>
                      <a:endParaRPr lang="en-US" sz="1150" kern="1200" dirty="0">
                        <a:solidFill>
                          <a:schemeClr val="tx2"/>
                        </a:solidFill>
                        <a:latin typeface="Calibri" pitchFamily="34" charset="0"/>
                        <a:ea typeface="+mn-ea"/>
                        <a:cs typeface="mohammad bold art 1" pitchFamily="2" charset="-78"/>
                      </a:endParaRPr>
                    </a:p>
                  </a:txBody>
                  <a:tcPr/>
                </a:tc>
                <a:tc>
                  <a:txBody>
                    <a:bodyPr/>
                    <a:lstStyle/>
                    <a:p>
                      <a:pPr marL="0" algn="ctr" defTabSz="914400" rtl="1" eaLnBrk="1" latinLnBrk="0" hangingPunct="1"/>
                      <a:r>
                        <a:rPr lang="ar-KW" sz="1150" kern="1200" dirty="0" smtClean="0">
                          <a:solidFill>
                            <a:schemeClr val="tx2"/>
                          </a:solidFill>
                          <a:latin typeface="Calibri" pitchFamily="34" charset="0"/>
                          <a:ea typeface="+mn-ea"/>
                          <a:cs typeface="mohammad bold art 1" pitchFamily="2" charset="-78"/>
                        </a:rPr>
                        <a:t>خلال السنة الأولى: 25% </a:t>
                      </a:r>
                    </a:p>
                    <a:p>
                      <a:pPr marL="0" algn="ctr" defTabSz="914400" rtl="1" eaLnBrk="1" latinLnBrk="0" hangingPunct="1"/>
                      <a:r>
                        <a:rPr lang="ar-KW" sz="1150" kern="1200" dirty="0" smtClean="0">
                          <a:solidFill>
                            <a:schemeClr val="tx2"/>
                          </a:solidFill>
                          <a:latin typeface="Calibri" pitchFamily="34" charset="0"/>
                          <a:ea typeface="+mn-ea"/>
                          <a:cs typeface="mohammad bold art 1" pitchFamily="2" charset="-78"/>
                        </a:rPr>
                        <a:t>خلل السنة الثانية: 15%</a:t>
                      </a:r>
                      <a:endParaRPr lang="en-US" sz="1150" kern="1200" dirty="0">
                        <a:solidFill>
                          <a:schemeClr val="tx2"/>
                        </a:solidFill>
                        <a:latin typeface="Calibri" pitchFamily="34" charset="0"/>
                        <a:ea typeface="+mn-ea"/>
                        <a:cs typeface="mohammad bold art 1" pitchFamily="2" charset="-78"/>
                      </a:endParaRPr>
                    </a:p>
                  </a:txBody>
                  <a:tcPr/>
                </a:tc>
                <a:tc>
                  <a:txBody>
                    <a:bodyPr/>
                    <a:lstStyle/>
                    <a:p>
                      <a:pPr marL="0" algn="just" defTabSz="914400" rtl="1" eaLnBrk="1" latinLnBrk="0" hangingPunct="1"/>
                      <a:r>
                        <a:rPr lang="ar-KW" sz="1150" kern="1200" dirty="0" smtClean="0">
                          <a:solidFill>
                            <a:schemeClr val="tx2"/>
                          </a:solidFill>
                          <a:latin typeface="Calibri" pitchFamily="34" charset="0"/>
                          <a:ea typeface="+mn-ea"/>
                          <a:cs typeface="mohammad bold art 1" pitchFamily="2" charset="-78"/>
                        </a:rPr>
                        <a:t>الأسهم</a:t>
                      </a:r>
                      <a:r>
                        <a:rPr lang="ar-KW" sz="1150" kern="1200" baseline="0" dirty="0" smtClean="0">
                          <a:solidFill>
                            <a:schemeClr val="tx2"/>
                          </a:solidFill>
                          <a:latin typeface="Calibri" pitchFamily="34" charset="0"/>
                          <a:ea typeface="+mn-ea"/>
                          <a:cs typeface="mohammad bold art 1" pitchFamily="2" charset="-78"/>
                        </a:rPr>
                        <a:t> المحتجزة </a:t>
                      </a:r>
                      <a:endParaRPr lang="en-US" sz="1150" kern="1200" dirty="0">
                        <a:solidFill>
                          <a:schemeClr val="tx2"/>
                        </a:solidFill>
                        <a:latin typeface="Calibri" pitchFamily="34" charset="0"/>
                        <a:ea typeface="+mn-ea"/>
                        <a:cs typeface="mohammad bold art 1" pitchFamily="2" charset="-78"/>
                      </a:endParaRPr>
                    </a:p>
                  </a:txBody>
                  <a:tcPr/>
                </a:tc>
                <a:extLst>
                  <a:ext uri="{0D108BD9-81ED-4DB2-BD59-A6C34878D82A}">
                    <a16:rowId xmlns:a16="http://schemas.microsoft.com/office/drawing/2014/main" val="3009887763"/>
                  </a:ext>
                </a:extLst>
              </a:tr>
            </a:tbl>
          </a:graphicData>
        </a:graphic>
      </p:graphicFrame>
      <p:sp>
        <p:nvSpPr>
          <p:cNvPr id="14" name="Title 1"/>
          <p:cNvSpPr>
            <a:spLocks noGrp="1"/>
          </p:cNvSpPr>
          <p:nvPr>
            <p:ph type="title"/>
          </p:nvPr>
        </p:nvSpPr>
        <p:spPr>
          <a:xfrm>
            <a:off x="4333877" y="274638"/>
            <a:ext cx="5876925" cy="1143000"/>
          </a:xfrm>
        </p:spPr>
        <p:txBody>
          <a:bodyPr>
            <a:normAutofit/>
          </a:bodyPr>
          <a:lstStyle/>
          <a:p>
            <a:pPr algn="r" rtl="1"/>
            <a:r>
              <a:rPr lang="ar-KW" sz="3200" b="1" dirty="0">
                <a:solidFill>
                  <a:schemeClr val="tx2"/>
                </a:solidFill>
                <a:latin typeface="Sakkal Majalla" pitchFamily="2" charset="-78"/>
                <a:cs typeface="mohammad bold art 1" pitchFamily="2" charset="-78"/>
              </a:rPr>
              <a:t>الملاحـق</a:t>
            </a:r>
            <a:endParaRPr lang="en-US" sz="3200" b="1" dirty="0">
              <a:solidFill>
                <a:schemeClr val="tx2"/>
              </a:solidFill>
              <a:latin typeface="Sakkal Majalla" pitchFamily="2" charset="-78"/>
              <a:cs typeface="mohammad bold art 1" pitchFamily="2" charset="-78"/>
            </a:endParaRPr>
          </a:p>
        </p:txBody>
      </p:sp>
    </p:spTree>
    <p:extLst>
      <p:ext uri="{BB962C8B-B14F-4D97-AF65-F5344CB8AC3E}">
        <p14:creationId xmlns:p14="http://schemas.microsoft.com/office/powerpoint/2010/main" val="936458657"/>
      </p:ext>
    </p:extLst>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943100" y="1429134"/>
            <a:ext cx="8115300" cy="615798"/>
          </a:xfrm>
        </p:spPr>
        <p:txBody>
          <a:bodyPr>
            <a:noAutofit/>
          </a:bodyPr>
          <a:lstStyle/>
          <a:p>
            <a:pPr algn="r" rtl="1" fontAlgn="base">
              <a:spcBef>
                <a:spcPct val="0"/>
              </a:spcBef>
              <a:spcAft>
                <a:spcPts val="600"/>
              </a:spcAft>
              <a:buFont typeface="Wingdings" panose="05000000000000000000" pitchFamily="2" charset="2"/>
              <a:buChar char="§"/>
            </a:pPr>
            <a:r>
              <a:rPr lang="ar-KW" sz="1600" b="1" dirty="0">
                <a:solidFill>
                  <a:schemeClr val="tx2"/>
                </a:solidFill>
                <a:latin typeface="Calibri" pitchFamily="34" charset="0"/>
                <a:cs typeface="mohammad bold art 1" pitchFamily="2" charset="-78"/>
              </a:rPr>
              <a:t>يوضح الجدول التالي مقارنة شروط إدراج </a:t>
            </a:r>
            <a:r>
              <a:rPr lang="ar-KW" sz="1600" b="1" dirty="0" smtClean="0">
                <a:solidFill>
                  <a:schemeClr val="tx2"/>
                </a:solidFill>
                <a:latin typeface="Calibri" pitchFamily="34" charset="0"/>
                <a:cs typeface="mohammad bold art 1" pitchFamily="2" charset="-78"/>
              </a:rPr>
              <a:t>لأسهم الشركات </a:t>
            </a:r>
            <a:r>
              <a:rPr lang="ar-KW" sz="1600" b="1" u="sng" dirty="0" smtClean="0">
                <a:solidFill>
                  <a:schemeClr val="tx2"/>
                </a:solidFill>
                <a:latin typeface="Calibri" pitchFamily="34" charset="0"/>
                <a:cs typeface="mohammad bold art 1" pitchFamily="2" charset="-78"/>
              </a:rPr>
              <a:t>الكويتية العامة و المقفلة</a:t>
            </a:r>
            <a:r>
              <a:rPr lang="ar-KW" sz="1600" b="1" dirty="0" smtClean="0">
                <a:solidFill>
                  <a:schemeClr val="tx2"/>
                </a:solidFill>
                <a:latin typeface="Calibri" pitchFamily="34" charset="0"/>
                <a:cs typeface="mohammad bold art 1" pitchFamily="2" charset="-78"/>
              </a:rPr>
              <a:t> في </a:t>
            </a:r>
            <a:r>
              <a:rPr lang="ar-KW" sz="1600" b="1" u="sng" dirty="0">
                <a:solidFill>
                  <a:schemeClr val="tx2"/>
                </a:solidFill>
                <a:latin typeface="Calibri" pitchFamily="34" charset="0"/>
                <a:cs typeface="mohammad bold art 1" pitchFamily="2" charset="-78"/>
              </a:rPr>
              <a:t>السوق الرئيسي </a:t>
            </a:r>
            <a:r>
              <a:rPr lang="ar-KW" sz="1600" b="1" dirty="0" smtClean="0">
                <a:solidFill>
                  <a:schemeClr val="tx2"/>
                </a:solidFill>
                <a:latin typeface="Calibri" pitchFamily="34" charset="0"/>
                <a:cs typeface="mohammad bold art 1" pitchFamily="2" charset="-78"/>
              </a:rPr>
              <a:t>في </a:t>
            </a:r>
            <a:r>
              <a:rPr lang="ar-KW" sz="1600" b="1" dirty="0">
                <a:solidFill>
                  <a:schemeClr val="tx2"/>
                </a:solidFill>
                <a:latin typeface="Calibri" pitchFamily="34" charset="0"/>
                <a:cs typeface="mohammad bold art 1" pitchFamily="2" charset="-78"/>
              </a:rPr>
              <a:t>بورصة الكويت للأوراق المالية:</a:t>
            </a:r>
          </a:p>
          <a:p>
            <a:pPr marL="342900" indent="-342900" algn="just" rtl="1" fontAlgn="base">
              <a:spcBef>
                <a:spcPct val="0"/>
              </a:spcBef>
              <a:spcAft>
                <a:spcPts val="600"/>
              </a:spcAft>
              <a:buFont typeface="+mj-lt"/>
              <a:buAutoNum type="arabicPeriod"/>
            </a:pPr>
            <a:endParaRPr lang="ar-KW" sz="1600" dirty="0" smtClean="0">
              <a:solidFill>
                <a:schemeClr val="tx2"/>
              </a:solidFill>
              <a:latin typeface="Calibri" pitchFamily="34" charset="0"/>
              <a:cs typeface="mohammad bold art 1" pitchFamily="2" charset="-78"/>
            </a:endParaRPr>
          </a:p>
          <a:p>
            <a:pPr marL="0" indent="0" algn="r" rtl="1" fontAlgn="base">
              <a:spcBef>
                <a:spcPct val="0"/>
              </a:spcBef>
              <a:spcAft>
                <a:spcPts val="600"/>
              </a:spcAft>
              <a:buNone/>
            </a:pPr>
            <a:endParaRPr lang="ar-KW" sz="1500" b="1" dirty="0">
              <a:solidFill>
                <a:schemeClr val="tx2"/>
              </a:solidFill>
              <a:latin typeface="Calibri" pitchFamily="34" charset="0"/>
              <a:cs typeface="mohammad bold art 1" pitchFamily="2" charset="-78"/>
            </a:endParaRPr>
          </a:p>
          <a:p>
            <a:pPr marL="0" indent="0" algn="r" rtl="1" fontAlgn="base">
              <a:spcBef>
                <a:spcPct val="0"/>
              </a:spcBef>
              <a:spcAft>
                <a:spcPts val="600"/>
              </a:spcAft>
              <a:buNone/>
            </a:pPr>
            <a:endParaRPr lang="ar-KW" sz="1500" dirty="0" smtClean="0">
              <a:solidFill>
                <a:schemeClr val="tx2"/>
              </a:solidFill>
              <a:latin typeface="Calibri" pitchFamily="34" charset="0"/>
              <a:cs typeface="mohammad bold art 1" pitchFamily="2" charset="-78"/>
            </a:endParaRPr>
          </a:p>
          <a:p>
            <a:pPr marL="0" indent="0" algn="r">
              <a:buNone/>
            </a:pPr>
            <a:endParaRPr lang="ar-KW" sz="1500" dirty="0">
              <a:solidFill>
                <a:schemeClr val="tx2"/>
              </a:solidFill>
              <a:latin typeface="Calibri" pitchFamily="34" charset="0"/>
              <a:cs typeface="mohammad bold art 1" pitchFamily="2" charset="-78"/>
            </a:endParaRPr>
          </a:p>
        </p:txBody>
      </p:sp>
      <p:sp>
        <p:nvSpPr>
          <p:cNvPr id="4" name="Slide Number Placeholder 3"/>
          <p:cNvSpPr>
            <a:spLocks noGrp="1"/>
          </p:cNvSpPr>
          <p:nvPr>
            <p:ph type="sldNum" sz="quarter" idx="12"/>
          </p:nvPr>
        </p:nvSpPr>
        <p:spPr/>
        <p:txBody>
          <a:bodyPr/>
          <a:lstStyle/>
          <a:p>
            <a:fld id="{2E51A151-84BD-4E71-B744-C440629F458B}" type="slidenum">
              <a:rPr lang="en-US" smtClean="0"/>
              <a:pPr/>
              <a:t>51</a:t>
            </a:fld>
            <a:endParaRPr lang="en-US" dirty="0"/>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057400" y="381001"/>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057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5087890"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graphicFrame>
        <p:nvGraphicFramePr>
          <p:cNvPr id="13" name="Table 12"/>
          <p:cNvGraphicFramePr>
            <a:graphicFrameLocks noGrp="1"/>
          </p:cNvGraphicFramePr>
          <p:nvPr>
            <p:extLst>
              <p:ext uri="{D42A27DB-BD31-4B8C-83A1-F6EECF244321}">
                <p14:modId xmlns:p14="http://schemas.microsoft.com/office/powerpoint/2010/main" val="3887962692"/>
              </p:ext>
            </p:extLst>
          </p:nvPr>
        </p:nvGraphicFramePr>
        <p:xfrm>
          <a:off x="1943101" y="1971185"/>
          <a:ext cx="8115300" cy="4160520"/>
        </p:xfrm>
        <a:graphic>
          <a:graphicData uri="http://schemas.openxmlformats.org/drawingml/2006/table">
            <a:tbl>
              <a:tblPr firstRow="1" bandRow="1">
                <a:tableStyleId>{5C22544A-7EE6-4342-B048-85BDC9FD1C3A}</a:tableStyleId>
              </a:tblPr>
              <a:tblGrid>
                <a:gridCol w="2705100">
                  <a:extLst>
                    <a:ext uri="{9D8B030D-6E8A-4147-A177-3AD203B41FA5}">
                      <a16:colId xmlns:a16="http://schemas.microsoft.com/office/drawing/2014/main" val="2923736806"/>
                    </a:ext>
                  </a:extLst>
                </a:gridCol>
                <a:gridCol w="2705100">
                  <a:extLst>
                    <a:ext uri="{9D8B030D-6E8A-4147-A177-3AD203B41FA5}">
                      <a16:colId xmlns:a16="http://schemas.microsoft.com/office/drawing/2014/main" val="3899849988"/>
                    </a:ext>
                  </a:extLst>
                </a:gridCol>
                <a:gridCol w="2705100">
                  <a:extLst>
                    <a:ext uri="{9D8B030D-6E8A-4147-A177-3AD203B41FA5}">
                      <a16:colId xmlns:a16="http://schemas.microsoft.com/office/drawing/2014/main" val="3023754855"/>
                    </a:ext>
                  </a:extLst>
                </a:gridCol>
              </a:tblGrid>
              <a:tr h="235797">
                <a:tc>
                  <a:txBody>
                    <a:bodyPr/>
                    <a:lstStyle/>
                    <a:p>
                      <a:pPr algn="ctr"/>
                      <a:r>
                        <a:rPr lang="ar-KW" sz="1150" dirty="0" smtClean="0">
                          <a:cs typeface="mohammad bold art 1" pitchFamily="2" charset="-78"/>
                        </a:rPr>
                        <a:t>الشركات الكويتية</a:t>
                      </a:r>
                      <a:r>
                        <a:rPr lang="ar-KW" sz="1150" baseline="0" dirty="0" smtClean="0">
                          <a:cs typeface="mohammad bold art 1" pitchFamily="2" charset="-78"/>
                        </a:rPr>
                        <a:t> المقفلة</a:t>
                      </a:r>
                      <a:endParaRPr lang="en-US" sz="1150" dirty="0">
                        <a:cs typeface="mohammad bold art 1" pitchFamily="2" charset="-78"/>
                      </a:endParaRPr>
                    </a:p>
                  </a:txBody>
                  <a:tcPr/>
                </a:tc>
                <a:tc>
                  <a:txBody>
                    <a:bodyPr/>
                    <a:lstStyle/>
                    <a:p>
                      <a:pPr algn="ctr"/>
                      <a:r>
                        <a:rPr lang="ar-KW" sz="1150" dirty="0" smtClean="0">
                          <a:cs typeface="mohammad bold art 1" pitchFamily="2" charset="-78"/>
                        </a:rPr>
                        <a:t>الشركات الكويتية العامة</a:t>
                      </a:r>
                      <a:endParaRPr lang="en-US" sz="1150" dirty="0">
                        <a:cs typeface="mohammad bold art 1" pitchFamily="2" charset="-78"/>
                      </a:endParaRPr>
                    </a:p>
                  </a:txBody>
                  <a:tcPr/>
                </a:tc>
                <a:tc>
                  <a:txBody>
                    <a:bodyPr/>
                    <a:lstStyle/>
                    <a:p>
                      <a:pPr algn="ctr"/>
                      <a:r>
                        <a:rPr lang="ar-KW" sz="1150" dirty="0" smtClean="0">
                          <a:cs typeface="mohammad bold art 1" pitchFamily="2" charset="-78"/>
                        </a:rPr>
                        <a:t>شروط الادراج</a:t>
                      </a:r>
                      <a:r>
                        <a:rPr lang="ar-KW" sz="1150" baseline="0" dirty="0" smtClean="0">
                          <a:cs typeface="mohammad bold art 1" pitchFamily="2" charset="-78"/>
                        </a:rPr>
                        <a:t> في السوق الرئيسي</a:t>
                      </a:r>
                      <a:endParaRPr lang="en-US" sz="1150" dirty="0">
                        <a:cs typeface="mohammad bold art 1" pitchFamily="2" charset="-78"/>
                      </a:endParaRPr>
                    </a:p>
                  </a:txBody>
                  <a:tcPr/>
                </a:tc>
                <a:extLst>
                  <a:ext uri="{0D108BD9-81ED-4DB2-BD59-A6C34878D82A}">
                    <a16:rowId xmlns:a16="http://schemas.microsoft.com/office/drawing/2014/main" val="4183227255"/>
                  </a:ext>
                </a:extLst>
              </a:tr>
              <a:tr h="390749">
                <a:tc>
                  <a:txBody>
                    <a:bodyPr/>
                    <a:lstStyle/>
                    <a:p>
                      <a:pPr algn="ctr" rtl="1"/>
                      <a:r>
                        <a:rPr lang="en-US" sz="1150" kern="1200" dirty="0" smtClean="0">
                          <a:solidFill>
                            <a:schemeClr val="tx2"/>
                          </a:solidFill>
                          <a:latin typeface="Calibri" pitchFamily="34" charset="0"/>
                          <a:ea typeface="+mn-ea"/>
                          <a:cs typeface="mohammad bold art 1" pitchFamily="2" charset="-78"/>
                        </a:rPr>
                        <a:t>10,000,000</a:t>
                      </a:r>
                      <a:r>
                        <a:rPr lang="en-US" sz="1150" kern="1200" baseline="0" dirty="0" smtClean="0">
                          <a:solidFill>
                            <a:schemeClr val="tx2"/>
                          </a:solidFill>
                          <a:latin typeface="Calibri" pitchFamily="34" charset="0"/>
                          <a:ea typeface="+mn-ea"/>
                          <a:cs typeface="mohammad bold art 1" pitchFamily="2" charset="-78"/>
                        </a:rPr>
                        <a:t> </a:t>
                      </a:r>
                      <a:r>
                        <a:rPr lang="ar-KW" sz="1150" kern="1200" baseline="0" dirty="0" smtClean="0">
                          <a:solidFill>
                            <a:schemeClr val="tx2"/>
                          </a:solidFill>
                          <a:latin typeface="Calibri" pitchFamily="34" charset="0"/>
                          <a:ea typeface="+mn-ea"/>
                          <a:cs typeface="mohammad bold art 1" pitchFamily="2" charset="-78"/>
                        </a:rPr>
                        <a:t> دينار كويتي</a:t>
                      </a:r>
                      <a:endParaRPr lang="en-US" sz="1150" kern="1200" dirty="0">
                        <a:solidFill>
                          <a:schemeClr val="tx2"/>
                        </a:solidFill>
                        <a:latin typeface="Calibri" pitchFamily="34" charset="0"/>
                        <a:ea typeface="+mn-ea"/>
                        <a:cs typeface="mohammad bold art 1" pitchFamily="2" charset="-78"/>
                      </a:endParaRPr>
                    </a:p>
                  </a:txBody>
                  <a:tcPr/>
                </a:tc>
                <a:tc>
                  <a:txBody>
                    <a:bodyPr/>
                    <a:lstStyle/>
                    <a:p>
                      <a:pPr algn="ctr" rtl="1"/>
                      <a:r>
                        <a:rPr lang="en-US" sz="1150" kern="1200" dirty="0" smtClean="0">
                          <a:solidFill>
                            <a:schemeClr val="tx2"/>
                          </a:solidFill>
                          <a:latin typeface="Calibri" pitchFamily="34" charset="0"/>
                          <a:ea typeface="+mn-ea"/>
                          <a:cs typeface="mohammad bold art 1" pitchFamily="2" charset="-78"/>
                        </a:rPr>
                        <a:t>10,000,000</a:t>
                      </a:r>
                      <a:r>
                        <a:rPr lang="en-US" sz="1150" kern="1200" baseline="0" dirty="0" smtClean="0">
                          <a:solidFill>
                            <a:schemeClr val="tx2"/>
                          </a:solidFill>
                          <a:latin typeface="Calibri" pitchFamily="34" charset="0"/>
                          <a:ea typeface="+mn-ea"/>
                          <a:cs typeface="mohammad bold art 1" pitchFamily="2" charset="-78"/>
                        </a:rPr>
                        <a:t> </a:t>
                      </a:r>
                      <a:r>
                        <a:rPr lang="ar-KW" sz="1150" kern="1200" baseline="0" dirty="0" smtClean="0">
                          <a:solidFill>
                            <a:schemeClr val="tx2"/>
                          </a:solidFill>
                          <a:latin typeface="Calibri" pitchFamily="34" charset="0"/>
                          <a:ea typeface="+mn-ea"/>
                          <a:cs typeface="mohammad bold art 1" pitchFamily="2" charset="-78"/>
                        </a:rPr>
                        <a:t> دينار كويتي</a:t>
                      </a:r>
                      <a:endParaRPr lang="en-US" sz="1150" kern="1200" dirty="0">
                        <a:solidFill>
                          <a:schemeClr val="tx2"/>
                        </a:solidFill>
                        <a:latin typeface="Calibri" pitchFamily="34" charset="0"/>
                        <a:ea typeface="+mn-ea"/>
                        <a:cs typeface="mohammad bold art 1" pitchFamily="2" charset="-78"/>
                      </a:endParaRPr>
                    </a:p>
                  </a:txBody>
                  <a:tcPr/>
                </a:tc>
                <a:tc>
                  <a:txBody>
                    <a:bodyPr/>
                    <a:lstStyle/>
                    <a:p>
                      <a:pPr algn="just" rtl="1"/>
                      <a:r>
                        <a:rPr lang="ar-KW" sz="1150" kern="1200" dirty="0" smtClean="0">
                          <a:solidFill>
                            <a:schemeClr val="tx2"/>
                          </a:solidFill>
                          <a:latin typeface="Calibri" pitchFamily="34" charset="0"/>
                          <a:ea typeface="+mn-ea"/>
                          <a:cs typeface="mohammad bold art 1" pitchFamily="2" charset="-78"/>
                        </a:rPr>
                        <a:t>رأس المال الشركة المصدر والمدفوع بالكامل</a:t>
                      </a:r>
                      <a:endParaRPr lang="en-US" sz="1150" kern="1200" dirty="0">
                        <a:solidFill>
                          <a:schemeClr val="tx2"/>
                        </a:solidFill>
                        <a:latin typeface="Calibri" pitchFamily="34" charset="0"/>
                        <a:ea typeface="+mn-ea"/>
                        <a:cs typeface="mohammad bold art 1" pitchFamily="2" charset="-78"/>
                      </a:endParaRPr>
                    </a:p>
                  </a:txBody>
                  <a:tcPr/>
                </a:tc>
                <a:extLst>
                  <a:ext uri="{0D108BD9-81ED-4DB2-BD59-A6C34878D82A}">
                    <a16:rowId xmlns:a16="http://schemas.microsoft.com/office/drawing/2014/main" val="509671107"/>
                  </a:ext>
                </a:extLst>
              </a:tr>
              <a:tr h="390749">
                <a:tc>
                  <a:txBody>
                    <a:bodyPr/>
                    <a:lstStyle/>
                    <a:p>
                      <a:pPr algn="ctr" rtl="1"/>
                      <a:r>
                        <a:rPr lang="ar-KW" sz="1150" kern="1200" dirty="0" smtClean="0">
                          <a:solidFill>
                            <a:schemeClr val="tx2"/>
                          </a:solidFill>
                          <a:latin typeface="Calibri" pitchFamily="34" charset="0"/>
                          <a:ea typeface="+mn-ea"/>
                          <a:cs typeface="mohammad bold art 1" pitchFamily="2" charset="-78"/>
                        </a:rPr>
                        <a:t>110% ل</a:t>
                      </a:r>
                      <a:r>
                        <a:rPr lang="ar-KW" sz="1150" kern="1200" baseline="0" dirty="0" smtClean="0">
                          <a:solidFill>
                            <a:schemeClr val="tx2"/>
                          </a:solidFill>
                          <a:latin typeface="Calibri" pitchFamily="34" charset="0"/>
                          <a:ea typeface="+mn-ea"/>
                          <a:cs typeface="mohammad bold art 1" pitchFamily="2" charset="-78"/>
                        </a:rPr>
                        <a:t>آخر</a:t>
                      </a:r>
                      <a:r>
                        <a:rPr lang="ar-KW" sz="1150" kern="1200" dirty="0" smtClean="0">
                          <a:solidFill>
                            <a:schemeClr val="tx2"/>
                          </a:solidFill>
                          <a:latin typeface="Calibri" pitchFamily="34" charset="0"/>
                          <a:ea typeface="+mn-ea"/>
                          <a:cs typeface="mohammad bold art 1" pitchFamily="2" charset="-78"/>
                        </a:rPr>
                        <a:t> السنتين الماليتين</a:t>
                      </a:r>
                    </a:p>
                  </a:txBody>
                  <a:tcPr/>
                </a:tc>
                <a:tc>
                  <a:txBody>
                    <a:bodyPr/>
                    <a:lstStyle/>
                    <a:p>
                      <a:pPr algn="ctr" rtl="1"/>
                      <a:r>
                        <a:rPr lang="ar-KW" sz="1150" kern="1200" dirty="0" smtClean="0">
                          <a:solidFill>
                            <a:schemeClr val="tx2"/>
                          </a:solidFill>
                          <a:latin typeface="Calibri" pitchFamily="34" charset="0"/>
                          <a:ea typeface="+mn-ea"/>
                          <a:cs typeface="mohammad bold art 1" pitchFamily="2" charset="-78"/>
                        </a:rPr>
                        <a:t>-</a:t>
                      </a:r>
                    </a:p>
                  </a:txBody>
                  <a:tcPr/>
                </a:tc>
                <a:tc>
                  <a:txBody>
                    <a:bodyPr/>
                    <a:lstStyle/>
                    <a:p>
                      <a:pPr algn="just" rtl="1"/>
                      <a:r>
                        <a:rPr lang="ar-KW" sz="1150" kern="1200" baseline="0" dirty="0" smtClean="0">
                          <a:solidFill>
                            <a:schemeClr val="tx2"/>
                          </a:solidFill>
                          <a:latin typeface="Calibri" pitchFamily="34" charset="0"/>
                          <a:ea typeface="+mn-ea"/>
                          <a:cs typeface="mohammad bold art 1" pitchFamily="2" charset="-78"/>
                        </a:rPr>
                        <a:t>اجمالي حقوق المساهمين الى متوسط المرجح لرأس المال المدفوع  </a:t>
                      </a:r>
                      <a:endParaRPr lang="ar-KW" sz="1150" kern="1200" dirty="0" smtClean="0">
                        <a:solidFill>
                          <a:schemeClr val="tx2"/>
                        </a:solidFill>
                        <a:latin typeface="Calibri" pitchFamily="34" charset="0"/>
                        <a:ea typeface="+mn-ea"/>
                        <a:cs typeface="mohammad bold art 1" pitchFamily="2" charset="-78"/>
                      </a:endParaRPr>
                    </a:p>
                  </a:txBody>
                  <a:tcPr/>
                </a:tc>
                <a:extLst>
                  <a:ext uri="{0D108BD9-81ED-4DB2-BD59-A6C34878D82A}">
                    <a16:rowId xmlns:a16="http://schemas.microsoft.com/office/drawing/2014/main" val="715211130"/>
                  </a:ext>
                </a:extLst>
              </a:tr>
              <a:tr h="235797">
                <a:tc>
                  <a:txBody>
                    <a:bodyPr/>
                    <a:lstStyle/>
                    <a:p>
                      <a:pPr marL="0" algn="ctr" defTabSz="914400" rtl="1" eaLnBrk="1" latinLnBrk="0" hangingPunct="1"/>
                      <a:r>
                        <a:rPr lang="ar-KW" sz="1150" kern="1200" dirty="0" smtClean="0">
                          <a:solidFill>
                            <a:schemeClr val="tx2"/>
                          </a:solidFill>
                          <a:latin typeface="Calibri" pitchFamily="34" charset="0"/>
                          <a:ea typeface="+mn-ea"/>
                          <a:cs typeface="mohammad bold art 1" pitchFamily="2" charset="-78"/>
                        </a:rPr>
                        <a:t>5% ل</a:t>
                      </a:r>
                      <a:r>
                        <a:rPr lang="ar-KW" sz="1150" kern="1200" baseline="0" dirty="0" smtClean="0">
                          <a:solidFill>
                            <a:schemeClr val="tx2"/>
                          </a:solidFill>
                          <a:latin typeface="Calibri" pitchFamily="34" charset="0"/>
                          <a:ea typeface="+mn-ea"/>
                          <a:cs typeface="mohammad bold art 1" pitchFamily="2" charset="-78"/>
                        </a:rPr>
                        <a:t>آخر</a:t>
                      </a:r>
                      <a:r>
                        <a:rPr lang="ar-KW" sz="1150" kern="1200" dirty="0" smtClean="0">
                          <a:solidFill>
                            <a:schemeClr val="tx2"/>
                          </a:solidFill>
                          <a:latin typeface="Calibri" pitchFamily="34" charset="0"/>
                          <a:ea typeface="+mn-ea"/>
                          <a:cs typeface="mohammad bold art 1" pitchFamily="2" charset="-78"/>
                        </a:rPr>
                        <a:t> سنتين الماليتين</a:t>
                      </a:r>
                      <a:endParaRPr lang="en-US" sz="1150" kern="1200" dirty="0">
                        <a:solidFill>
                          <a:schemeClr val="tx2"/>
                        </a:solidFill>
                        <a:latin typeface="Calibri" pitchFamily="34" charset="0"/>
                        <a:ea typeface="+mn-ea"/>
                        <a:cs typeface="mohammad bold art 1" pitchFamily="2" charset="-78"/>
                      </a:endParaRPr>
                    </a:p>
                  </a:txBody>
                  <a:tcPr/>
                </a:tc>
                <a:tc>
                  <a:txBody>
                    <a:bodyPr/>
                    <a:lstStyle/>
                    <a:p>
                      <a:pPr marL="0" algn="ctr" defTabSz="914400" rtl="1" eaLnBrk="1" latinLnBrk="0" hangingPunct="1"/>
                      <a:r>
                        <a:rPr lang="ar-KW" sz="1150" kern="1200" dirty="0" smtClean="0">
                          <a:solidFill>
                            <a:schemeClr val="tx2"/>
                          </a:solidFill>
                          <a:latin typeface="Calibri" pitchFamily="34" charset="0"/>
                          <a:ea typeface="+mn-ea"/>
                          <a:cs typeface="mohammad bold art 1" pitchFamily="2" charset="-78"/>
                        </a:rPr>
                        <a:t>-</a:t>
                      </a:r>
                      <a:endParaRPr lang="en-US" sz="1150" kern="1200" dirty="0">
                        <a:solidFill>
                          <a:schemeClr val="tx2"/>
                        </a:solidFill>
                        <a:latin typeface="Calibri" pitchFamily="34" charset="0"/>
                        <a:ea typeface="+mn-ea"/>
                        <a:cs typeface="mohammad bold art 1" pitchFamily="2" charset="-78"/>
                      </a:endParaRPr>
                    </a:p>
                  </a:txBody>
                  <a:tcPr/>
                </a:tc>
                <a:tc>
                  <a:txBody>
                    <a:bodyPr/>
                    <a:lstStyle/>
                    <a:p>
                      <a:pPr marL="0" algn="just" defTabSz="914400" rtl="1" eaLnBrk="1" latinLnBrk="0" hangingPunct="1"/>
                      <a:r>
                        <a:rPr lang="ar-KW" sz="1150" kern="1200" dirty="0" smtClean="0">
                          <a:solidFill>
                            <a:schemeClr val="tx2"/>
                          </a:solidFill>
                          <a:latin typeface="Calibri" pitchFamily="34" charset="0"/>
                          <a:ea typeface="+mn-ea"/>
                          <a:cs typeface="mohammad bold art 1" pitchFamily="2" charset="-78"/>
                        </a:rPr>
                        <a:t>صافي الأرباح من رأس المال المدفوع</a:t>
                      </a:r>
                      <a:endParaRPr lang="en-US" sz="1150" kern="1200" dirty="0">
                        <a:solidFill>
                          <a:schemeClr val="tx2"/>
                        </a:solidFill>
                        <a:latin typeface="Calibri" pitchFamily="34" charset="0"/>
                        <a:ea typeface="+mn-ea"/>
                        <a:cs typeface="mohammad bold art 1" pitchFamily="2" charset="-78"/>
                      </a:endParaRPr>
                    </a:p>
                  </a:txBody>
                  <a:tcPr/>
                </a:tc>
                <a:extLst>
                  <a:ext uri="{0D108BD9-81ED-4DB2-BD59-A6C34878D82A}">
                    <a16:rowId xmlns:a16="http://schemas.microsoft.com/office/drawing/2014/main" val="2960517678"/>
                  </a:ext>
                </a:extLst>
              </a:tr>
              <a:tr h="390749">
                <a:tc>
                  <a:txBody>
                    <a:bodyPr/>
                    <a:lstStyle/>
                    <a:p>
                      <a:pPr marL="0" algn="ctr" defTabSz="914400" rtl="1" eaLnBrk="1" latinLnBrk="0" hangingPunct="1"/>
                      <a:r>
                        <a:rPr lang="ar-KW" sz="1150" kern="1200" dirty="0" smtClean="0">
                          <a:solidFill>
                            <a:schemeClr val="tx2"/>
                          </a:solidFill>
                          <a:latin typeface="Calibri" pitchFamily="34" charset="0"/>
                          <a:ea typeface="+mn-ea"/>
                          <a:cs typeface="mohammad bold art 1" pitchFamily="2" charset="-78"/>
                        </a:rPr>
                        <a:t>75% ل</a:t>
                      </a:r>
                      <a:r>
                        <a:rPr lang="ar-KW" sz="1150" kern="1200" baseline="0" dirty="0" smtClean="0">
                          <a:solidFill>
                            <a:schemeClr val="tx2"/>
                          </a:solidFill>
                          <a:latin typeface="Calibri" pitchFamily="34" charset="0"/>
                          <a:ea typeface="+mn-ea"/>
                          <a:cs typeface="mohammad bold art 1" pitchFamily="2" charset="-78"/>
                        </a:rPr>
                        <a:t>آخر</a:t>
                      </a:r>
                      <a:r>
                        <a:rPr lang="ar-KW" sz="1150" kern="1200" dirty="0" smtClean="0">
                          <a:solidFill>
                            <a:schemeClr val="tx2"/>
                          </a:solidFill>
                          <a:latin typeface="Calibri" pitchFamily="34" charset="0"/>
                          <a:ea typeface="+mn-ea"/>
                          <a:cs typeface="mohammad bold art 1" pitchFamily="2" charset="-78"/>
                        </a:rPr>
                        <a:t> سنتين الماليتين</a:t>
                      </a:r>
                      <a:endParaRPr lang="en-US" sz="1150" kern="1200" dirty="0">
                        <a:solidFill>
                          <a:schemeClr val="tx2"/>
                        </a:solidFill>
                        <a:latin typeface="Calibri" pitchFamily="34" charset="0"/>
                        <a:ea typeface="+mn-ea"/>
                        <a:cs typeface="mohammad bold art 1" pitchFamily="2" charset="-78"/>
                      </a:endParaRPr>
                    </a:p>
                  </a:txBody>
                  <a:tcPr/>
                </a:tc>
                <a:tc>
                  <a:txBody>
                    <a:bodyPr/>
                    <a:lstStyle/>
                    <a:p>
                      <a:pPr marL="0" algn="ctr" defTabSz="914400" rtl="1" eaLnBrk="1" latinLnBrk="0" hangingPunct="1"/>
                      <a:r>
                        <a:rPr lang="ar-KW" sz="1150" kern="1200" dirty="0" smtClean="0">
                          <a:solidFill>
                            <a:schemeClr val="tx2"/>
                          </a:solidFill>
                          <a:latin typeface="Calibri" pitchFamily="34" charset="0"/>
                          <a:ea typeface="+mn-ea"/>
                          <a:cs typeface="mohammad bold art 1" pitchFamily="2" charset="-78"/>
                        </a:rPr>
                        <a:t>-</a:t>
                      </a:r>
                      <a:endParaRPr lang="en-US" sz="1150" kern="1200" dirty="0">
                        <a:solidFill>
                          <a:schemeClr val="tx2"/>
                        </a:solidFill>
                        <a:latin typeface="Calibri" pitchFamily="34" charset="0"/>
                        <a:ea typeface="+mn-ea"/>
                        <a:cs typeface="mohammad bold art 1" pitchFamily="2" charset="-78"/>
                      </a:endParaRPr>
                    </a:p>
                  </a:txBody>
                  <a:tcPr/>
                </a:tc>
                <a:tc>
                  <a:txBody>
                    <a:bodyPr/>
                    <a:lstStyle/>
                    <a:p>
                      <a:pPr marL="0" algn="just" defTabSz="914400" rtl="1" eaLnBrk="1" latinLnBrk="0" hangingPunct="1"/>
                      <a:r>
                        <a:rPr lang="ar-KW" sz="1150" kern="1200" dirty="0" smtClean="0">
                          <a:solidFill>
                            <a:schemeClr val="tx2"/>
                          </a:solidFill>
                          <a:latin typeface="Calibri" pitchFamily="34" charset="0"/>
                          <a:ea typeface="+mn-ea"/>
                          <a:cs typeface="mohammad bold art 1" pitchFamily="2" charset="-78"/>
                        </a:rPr>
                        <a:t>نسبة الإيرادات الناتجة عن أنشطة الشركة الرئيسية من اجمالي</a:t>
                      </a:r>
                      <a:r>
                        <a:rPr lang="ar-KW" sz="1150" kern="1200" baseline="0" dirty="0" smtClean="0">
                          <a:solidFill>
                            <a:schemeClr val="tx2"/>
                          </a:solidFill>
                          <a:latin typeface="Calibri" pitchFamily="34" charset="0"/>
                          <a:ea typeface="+mn-ea"/>
                          <a:cs typeface="mohammad bold art 1" pitchFamily="2" charset="-78"/>
                        </a:rPr>
                        <a:t> إيراداتها</a:t>
                      </a:r>
                      <a:endParaRPr lang="en-US" sz="1150" kern="1200" dirty="0">
                        <a:solidFill>
                          <a:schemeClr val="tx2"/>
                        </a:solidFill>
                        <a:latin typeface="Calibri" pitchFamily="34" charset="0"/>
                        <a:ea typeface="+mn-ea"/>
                        <a:cs typeface="mohammad bold art 1" pitchFamily="2" charset="-78"/>
                      </a:endParaRPr>
                    </a:p>
                  </a:txBody>
                  <a:tcPr/>
                </a:tc>
                <a:extLst>
                  <a:ext uri="{0D108BD9-81ED-4DB2-BD59-A6C34878D82A}">
                    <a16:rowId xmlns:a16="http://schemas.microsoft.com/office/drawing/2014/main" val="1846159578"/>
                  </a:ext>
                </a:extLst>
              </a:tr>
              <a:tr h="390749">
                <a:tc>
                  <a:txBody>
                    <a:bodyPr/>
                    <a:lstStyle/>
                    <a:p>
                      <a:pPr marL="0" algn="ctr" defTabSz="914400" rtl="1" eaLnBrk="1" latinLnBrk="0" hangingPunct="1"/>
                      <a:r>
                        <a:rPr lang="ar-KW" sz="1150" kern="1200" dirty="0" smtClean="0">
                          <a:solidFill>
                            <a:schemeClr val="tx2"/>
                          </a:solidFill>
                          <a:latin typeface="Calibri" pitchFamily="34" charset="0"/>
                          <a:ea typeface="+mn-ea"/>
                          <a:cs typeface="mohammad bold art 1" pitchFamily="2" charset="-78"/>
                        </a:rPr>
                        <a:t>ثلاث سنوات</a:t>
                      </a:r>
                      <a:endParaRPr lang="en-US" sz="1150" kern="1200" dirty="0">
                        <a:solidFill>
                          <a:schemeClr val="tx2"/>
                        </a:solidFill>
                        <a:latin typeface="Calibri" pitchFamily="34" charset="0"/>
                        <a:ea typeface="+mn-ea"/>
                        <a:cs typeface="mohammad bold art 1" pitchFamily="2" charset="-78"/>
                      </a:endParaRPr>
                    </a:p>
                  </a:txBody>
                  <a:tcPr/>
                </a:tc>
                <a:tc>
                  <a:txBody>
                    <a:bodyPr/>
                    <a:lstStyle/>
                    <a:p>
                      <a:pPr marL="0" algn="ctr" defTabSz="914400" rtl="1" eaLnBrk="1" latinLnBrk="0" hangingPunct="1"/>
                      <a:r>
                        <a:rPr lang="ar-KW" sz="1150" kern="1200" dirty="0" smtClean="0">
                          <a:solidFill>
                            <a:schemeClr val="tx2"/>
                          </a:solidFill>
                          <a:latin typeface="Calibri" pitchFamily="34" charset="0"/>
                          <a:ea typeface="+mn-ea"/>
                          <a:cs typeface="mohammad bold art 1" pitchFamily="2" charset="-78"/>
                        </a:rPr>
                        <a:t>سنة واحدة </a:t>
                      </a:r>
                      <a:endParaRPr lang="en-US" sz="1150" kern="1200" dirty="0">
                        <a:solidFill>
                          <a:schemeClr val="tx2"/>
                        </a:solidFill>
                        <a:latin typeface="Calibri" pitchFamily="34" charset="0"/>
                        <a:ea typeface="+mn-ea"/>
                        <a:cs typeface="mohammad bold art 1" pitchFamily="2" charset="-78"/>
                      </a:endParaRPr>
                    </a:p>
                  </a:txBody>
                  <a:tcPr/>
                </a:tc>
                <a:tc>
                  <a:txBody>
                    <a:bodyPr/>
                    <a:lstStyle/>
                    <a:p>
                      <a:pPr marL="0" algn="just" defTabSz="914400" rtl="1" eaLnBrk="1" latinLnBrk="0" hangingPunct="1"/>
                      <a:r>
                        <a:rPr lang="ar-KW" sz="1150" kern="1200" dirty="0" smtClean="0">
                          <a:solidFill>
                            <a:schemeClr val="tx2"/>
                          </a:solidFill>
                          <a:latin typeface="Calibri" pitchFamily="34" charset="0"/>
                          <a:ea typeface="+mn-ea"/>
                          <a:cs typeface="mohammad bold art 1" pitchFamily="2" charset="-78"/>
                        </a:rPr>
                        <a:t>مدة تأسيس الشركة و عدد الميزانيات الصادرة</a:t>
                      </a:r>
                      <a:endParaRPr lang="en-US" sz="1150" kern="1200" dirty="0">
                        <a:solidFill>
                          <a:schemeClr val="tx2"/>
                        </a:solidFill>
                        <a:latin typeface="Calibri" pitchFamily="34" charset="0"/>
                        <a:ea typeface="+mn-ea"/>
                        <a:cs typeface="mohammad bold art 1" pitchFamily="2" charset="-78"/>
                      </a:endParaRPr>
                    </a:p>
                  </a:txBody>
                  <a:tcPr/>
                </a:tc>
                <a:extLst>
                  <a:ext uri="{0D108BD9-81ED-4DB2-BD59-A6C34878D82A}">
                    <a16:rowId xmlns:a16="http://schemas.microsoft.com/office/drawing/2014/main" val="1319968732"/>
                  </a:ext>
                </a:extLst>
              </a:tr>
              <a:tr h="390749">
                <a:tc>
                  <a:txBody>
                    <a:bodyPr/>
                    <a:lstStyle/>
                    <a:p>
                      <a:pPr marL="0" algn="ctr" defTabSz="914400" rtl="1" eaLnBrk="1" latinLnBrk="0" hangingPunct="1"/>
                      <a:r>
                        <a:rPr lang="ar-KW" sz="1150" kern="1200" dirty="0" smtClean="0">
                          <a:solidFill>
                            <a:schemeClr val="tx2"/>
                          </a:solidFill>
                          <a:latin typeface="Calibri" pitchFamily="34" charset="0"/>
                          <a:ea typeface="+mn-ea"/>
                          <a:cs typeface="mohammad bold art 1" pitchFamily="2" charset="-78"/>
                        </a:rPr>
                        <a:t>لا</a:t>
                      </a:r>
                      <a:r>
                        <a:rPr lang="ar-KW" sz="1150" kern="1200" baseline="0" dirty="0" smtClean="0">
                          <a:solidFill>
                            <a:schemeClr val="tx2"/>
                          </a:solidFill>
                          <a:latin typeface="Calibri" pitchFamily="34" charset="0"/>
                          <a:ea typeface="+mn-ea"/>
                          <a:cs typeface="mohammad bold art 1" pitchFamily="2" charset="-78"/>
                        </a:rPr>
                        <a:t> تقل عن ثلاث سنوات مالية كاملة</a:t>
                      </a:r>
                      <a:endParaRPr lang="en-US" sz="1150" kern="1200" dirty="0">
                        <a:solidFill>
                          <a:schemeClr val="tx2"/>
                        </a:solidFill>
                        <a:latin typeface="Calibri" pitchFamily="34" charset="0"/>
                        <a:ea typeface="+mn-ea"/>
                        <a:cs typeface="mohammad bold art 1" pitchFamily="2" charset="-78"/>
                      </a:endParaRPr>
                    </a:p>
                  </a:txBody>
                  <a:tcPr/>
                </a:tc>
                <a:tc>
                  <a:txBody>
                    <a:bodyPr/>
                    <a:lstStyle/>
                    <a:p>
                      <a:pPr marL="0" marR="0" indent="0" algn="ctr" defTabSz="914400" rtl="1" eaLnBrk="1" fontAlgn="auto" latinLnBrk="0" hangingPunct="1">
                        <a:lnSpc>
                          <a:spcPct val="100000"/>
                        </a:lnSpc>
                        <a:spcBef>
                          <a:spcPts val="0"/>
                        </a:spcBef>
                        <a:spcAft>
                          <a:spcPts val="0"/>
                        </a:spcAft>
                        <a:buClrTx/>
                        <a:buSzTx/>
                        <a:buFontTx/>
                        <a:buNone/>
                        <a:tabLst/>
                        <a:defRPr/>
                      </a:pPr>
                      <a:r>
                        <a:rPr lang="ar-KW" sz="1150" kern="1200" dirty="0" smtClean="0">
                          <a:solidFill>
                            <a:schemeClr val="tx2"/>
                          </a:solidFill>
                          <a:latin typeface="Calibri" pitchFamily="34" charset="0"/>
                          <a:ea typeface="+mn-ea"/>
                          <a:cs typeface="mohammad bold art 1" pitchFamily="2" charset="-78"/>
                        </a:rPr>
                        <a:t>أن تكون</a:t>
                      </a:r>
                      <a:r>
                        <a:rPr lang="ar-KW" sz="1150" kern="1200" baseline="0" dirty="0" smtClean="0">
                          <a:solidFill>
                            <a:schemeClr val="tx2"/>
                          </a:solidFill>
                          <a:latin typeface="Calibri" pitchFamily="34" charset="0"/>
                          <a:ea typeface="+mn-ea"/>
                          <a:cs typeface="mohammad bold art 1" pitchFamily="2" charset="-78"/>
                        </a:rPr>
                        <a:t> الشركة مستمرة بممارسة أغراضها الرئيسية</a:t>
                      </a:r>
                      <a:endParaRPr lang="en-US" sz="1150" kern="1200" dirty="0" smtClean="0">
                        <a:solidFill>
                          <a:schemeClr val="tx2"/>
                        </a:solidFill>
                        <a:latin typeface="Calibri" pitchFamily="34" charset="0"/>
                        <a:ea typeface="+mn-ea"/>
                        <a:cs typeface="mohammad bold art 1" pitchFamily="2" charset="-78"/>
                      </a:endParaRPr>
                    </a:p>
                  </a:txBody>
                  <a:tcPr/>
                </a:tc>
                <a:tc>
                  <a:txBody>
                    <a:bodyPr/>
                    <a:lstStyle/>
                    <a:p>
                      <a:pPr marL="0" algn="just" defTabSz="914400" rtl="1" eaLnBrk="1" latinLnBrk="0" hangingPunct="1"/>
                      <a:r>
                        <a:rPr lang="ar-KW" sz="1150" kern="1200" dirty="0" smtClean="0">
                          <a:solidFill>
                            <a:schemeClr val="tx2"/>
                          </a:solidFill>
                          <a:latin typeface="Calibri" pitchFamily="34" charset="0"/>
                          <a:ea typeface="+mn-ea"/>
                          <a:cs typeface="mohammad bold art 1" pitchFamily="2" charset="-78"/>
                        </a:rPr>
                        <a:t>استمرارية الشركة بممارسة</a:t>
                      </a:r>
                      <a:r>
                        <a:rPr lang="ar-KW" sz="1150" kern="1200" baseline="0" dirty="0" smtClean="0">
                          <a:solidFill>
                            <a:schemeClr val="tx2"/>
                          </a:solidFill>
                          <a:latin typeface="Calibri" pitchFamily="34" charset="0"/>
                          <a:ea typeface="+mn-ea"/>
                          <a:cs typeface="mohammad bold art 1" pitchFamily="2" charset="-78"/>
                        </a:rPr>
                        <a:t> أغراضها الرئيسية</a:t>
                      </a:r>
                      <a:endParaRPr lang="en-US" sz="1150" kern="1200" dirty="0">
                        <a:solidFill>
                          <a:schemeClr val="tx2"/>
                        </a:solidFill>
                        <a:latin typeface="Calibri" pitchFamily="34" charset="0"/>
                        <a:ea typeface="+mn-ea"/>
                        <a:cs typeface="mohammad bold art 1" pitchFamily="2" charset="-78"/>
                      </a:endParaRPr>
                    </a:p>
                  </a:txBody>
                  <a:tcPr/>
                </a:tc>
                <a:extLst>
                  <a:ext uri="{0D108BD9-81ED-4DB2-BD59-A6C34878D82A}">
                    <a16:rowId xmlns:a16="http://schemas.microsoft.com/office/drawing/2014/main" val="1827174571"/>
                  </a:ext>
                </a:extLst>
              </a:tr>
              <a:tr h="390749">
                <a:tc>
                  <a:txBody>
                    <a:bodyPr/>
                    <a:lstStyle/>
                    <a:p>
                      <a:pPr marL="0" algn="ctr" defTabSz="914400" rtl="1" eaLnBrk="1" latinLnBrk="0" hangingPunct="1"/>
                      <a:r>
                        <a:rPr lang="ar-KW" sz="1150" kern="1200" dirty="0" smtClean="0">
                          <a:solidFill>
                            <a:schemeClr val="tx2"/>
                          </a:solidFill>
                          <a:latin typeface="Calibri" pitchFamily="34" charset="0"/>
                          <a:ea typeface="+mn-ea"/>
                          <a:cs typeface="mohammad bold art 1" pitchFamily="2" charset="-78"/>
                        </a:rPr>
                        <a:t>نعم, والا يكون قد مضى 12 شهراً على هذه الموافقة</a:t>
                      </a:r>
                      <a:endParaRPr lang="en-US" sz="1150" kern="1200" dirty="0">
                        <a:solidFill>
                          <a:schemeClr val="tx2"/>
                        </a:solidFill>
                        <a:latin typeface="Calibri" pitchFamily="34" charset="0"/>
                        <a:ea typeface="+mn-ea"/>
                        <a:cs typeface="mohammad bold art 1" pitchFamily="2" charset="-78"/>
                      </a:endParaRPr>
                    </a:p>
                  </a:txBody>
                  <a:tcPr/>
                </a:tc>
                <a:tc>
                  <a:txBody>
                    <a:bodyPr/>
                    <a:lstStyle/>
                    <a:p>
                      <a:pPr marL="0" algn="ctr" defTabSz="914400" rtl="1" eaLnBrk="1" latinLnBrk="0" hangingPunct="1"/>
                      <a:r>
                        <a:rPr lang="ar-KW" sz="1150" kern="1200" dirty="0" smtClean="0">
                          <a:solidFill>
                            <a:schemeClr val="tx2"/>
                          </a:solidFill>
                          <a:latin typeface="Calibri" pitchFamily="34" charset="0"/>
                          <a:ea typeface="+mn-ea"/>
                          <a:cs typeface="mohammad bold art 1" pitchFamily="2" charset="-78"/>
                        </a:rPr>
                        <a:t>-</a:t>
                      </a:r>
                      <a:endParaRPr lang="en-US" sz="1150" kern="1200" dirty="0">
                        <a:solidFill>
                          <a:schemeClr val="tx2"/>
                        </a:solidFill>
                        <a:latin typeface="Calibri" pitchFamily="34" charset="0"/>
                        <a:ea typeface="+mn-ea"/>
                        <a:cs typeface="mohammad bold art 1" pitchFamily="2" charset="-78"/>
                      </a:endParaRPr>
                    </a:p>
                  </a:txBody>
                  <a:tcPr/>
                </a:tc>
                <a:tc>
                  <a:txBody>
                    <a:bodyPr/>
                    <a:lstStyle/>
                    <a:p>
                      <a:pPr marL="0" algn="just" defTabSz="914400" rtl="1" eaLnBrk="1" latinLnBrk="0" hangingPunct="1"/>
                      <a:r>
                        <a:rPr lang="ar-KW" sz="1150" kern="1200" dirty="0" smtClean="0">
                          <a:solidFill>
                            <a:schemeClr val="tx2"/>
                          </a:solidFill>
                          <a:latin typeface="Calibri" pitchFamily="34" charset="0"/>
                          <a:ea typeface="+mn-ea"/>
                          <a:cs typeface="mohammad bold art 1" pitchFamily="2" charset="-78"/>
                        </a:rPr>
                        <a:t>الحصول على موافقة</a:t>
                      </a:r>
                      <a:r>
                        <a:rPr lang="ar-KW" sz="1150" kern="1200" baseline="0" dirty="0" smtClean="0">
                          <a:solidFill>
                            <a:schemeClr val="tx2"/>
                          </a:solidFill>
                          <a:latin typeface="Calibri" pitchFamily="34" charset="0"/>
                          <a:ea typeface="+mn-ea"/>
                          <a:cs typeface="mohammad bold art 1" pitchFamily="2" charset="-78"/>
                        </a:rPr>
                        <a:t> الجمعية العامة العادية</a:t>
                      </a:r>
                      <a:endParaRPr lang="en-US" sz="1150" kern="1200" dirty="0">
                        <a:solidFill>
                          <a:schemeClr val="tx2"/>
                        </a:solidFill>
                        <a:latin typeface="Calibri" pitchFamily="34" charset="0"/>
                        <a:ea typeface="+mn-ea"/>
                        <a:cs typeface="mohammad bold art 1" pitchFamily="2" charset="-78"/>
                      </a:endParaRPr>
                    </a:p>
                  </a:txBody>
                  <a:tcPr/>
                </a:tc>
                <a:extLst>
                  <a:ext uri="{0D108BD9-81ED-4DB2-BD59-A6C34878D82A}">
                    <a16:rowId xmlns:a16="http://schemas.microsoft.com/office/drawing/2014/main" val="1920770523"/>
                  </a:ext>
                </a:extLst>
              </a:tr>
              <a:tr h="235797">
                <a:tc>
                  <a:txBody>
                    <a:bodyPr/>
                    <a:lstStyle/>
                    <a:p>
                      <a:pPr marL="0" algn="ctr" defTabSz="914400" rtl="1" eaLnBrk="1" latinLnBrk="0" hangingPunct="1"/>
                      <a:r>
                        <a:rPr lang="ar-KW" sz="1150" kern="1200" dirty="0" smtClean="0">
                          <a:solidFill>
                            <a:schemeClr val="tx2"/>
                          </a:solidFill>
                          <a:latin typeface="Calibri" pitchFamily="34" charset="0"/>
                          <a:ea typeface="+mn-ea"/>
                          <a:cs typeface="mohammad bold art 1" pitchFamily="2" charset="-78"/>
                        </a:rPr>
                        <a:t>200</a:t>
                      </a:r>
                      <a:endParaRPr lang="en-US" sz="1150" kern="1200" dirty="0">
                        <a:solidFill>
                          <a:schemeClr val="tx2"/>
                        </a:solidFill>
                        <a:latin typeface="Calibri" pitchFamily="34" charset="0"/>
                        <a:ea typeface="+mn-ea"/>
                        <a:cs typeface="mohammad bold art 1" pitchFamily="2" charset="-78"/>
                      </a:endParaRPr>
                    </a:p>
                  </a:txBody>
                  <a:tcPr/>
                </a:tc>
                <a:tc>
                  <a:txBody>
                    <a:bodyPr/>
                    <a:lstStyle/>
                    <a:p>
                      <a:pPr marL="0" algn="ctr" defTabSz="914400" rtl="1" eaLnBrk="1" latinLnBrk="0" hangingPunct="1"/>
                      <a:r>
                        <a:rPr lang="ar-KW" sz="1150" kern="1200" dirty="0" smtClean="0">
                          <a:solidFill>
                            <a:schemeClr val="tx2"/>
                          </a:solidFill>
                          <a:latin typeface="Calibri" pitchFamily="34" charset="0"/>
                          <a:ea typeface="+mn-ea"/>
                          <a:cs typeface="mohammad bold art 1" pitchFamily="2" charset="-78"/>
                        </a:rPr>
                        <a:t>-</a:t>
                      </a:r>
                      <a:endParaRPr lang="en-US" sz="1150" kern="1200" dirty="0">
                        <a:solidFill>
                          <a:schemeClr val="tx2"/>
                        </a:solidFill>
                        <a:latin typeface="Calibri" pitchFamily="34" charset="0"/>
                        <a:ea typeface="+mn-ea"/>
                        <a:cs typeface="mohammad bold art 1" pitchFamily="2" charset="-78"/>
                      </a:endParaRPr>
                    </a:p>
                  </a:txBody>
                  <a:tcPr/>
                </a:tc>
                <a:tc>
                  <a:txBody>
                    <a:bodyPr/>
                    <a:lstStyle/>
                    <a:p>
                      <a:pPr marL="0" algn="just" defTabSz="914400" rtl="1" eaLnBrk="1" latinLnBrk="0" hangingPunct="1"/>
                      <a:r>
                        <a:rPr lang="ar-KW" sz="1150" kern="1200" dirty="0" smtClean="0">
                          <a:solidFill>
                            <a:schemeClr val="tx2"/>
                          </a:solidFill>
                          <a:latin typeface="Calibri" pitchFamily="34" charset="0"/>
                          <a:ea typeface="+mn-ea"/>
                          <a:cs typeface="mohammad bold art 1" pitchFamily="2" charset="-78"/>
                        </a:rPr>
                        <a:t>عدد المساهمين</a:t>
                      </a:r>
                      <a:r>
                        <a:rPr lang="ar-KW" sz="1150" kern="1200" baseline="0" dirty="0" smtClean="0">
                          <a:solidFill>
                            <a:schemeClr val="tx2"/>
                          </a:solidFill>
                          <a:latin typeface="Calibri" pitchFamily="34" charset="0"/>
                          <a:ea typeface="+mn-ea"/>
                          <a:cs typeface="mohammad bold art 1" pitchFamily="2" charset="-78"/>
                        </a:rPr>
                        <a:t> </a:t>
                      </a:r>
                      <a:endParaRPr lang="en-US" sz="1150" kern="1200" dirty="0">
                        <a:solidFill>
                          <a:schemeClr val="tx2"/>
                        </a:solidFill>
                        <a:latin typeface="Calibri" pitchFamily="34" charset="0"/>
                        <a:ea typeface="+mn-ea"/>
                        <a:cs typeface="mohammad bold art 1" pitchFamily="2" charset="-78"/>
                      </a:endParaRPr>
                    </a:p>
                  </a:txBody>
                  <a:tcPr/>
                </a:tc>
                <a:extLst>
                  <a:ext uri="{0D108BD9-81ED-4DB2-BD59-A6C34878D82A}">
                    <a16:rowId xmlns:a16="http://schemas.microsoft.com/office/drawing/2014/main" val="765149177"/>
                  </a:ext>
                </a:extLst>
              </a:tr>
              <a:tr h="235797">
                <a:tc>
                  <a:txBody>
                    <a:bodyPr/>
                    <a:lstStyle/>
                    <a:p>
                      <a:pPr marL="0" algn="ctr" defTabSz="914400" rtl="1" eaLnBrk="1" latinLnBrk="0" hangingPunct="1"/>
                      <a:r>
                        <a:rPr lang="ar-KW" sz="1150" kern="1200" dirty="0" smtClean="0">
                          <a:solidFill>
                            <a:schemeClr val="tx2"/>
                          </a:solidFill>
                          <a:latin typeface="Calibri" pitchFamily="34" charset="0"/>
                          <a:ea typeface="+mn-ea"/>
                          <a:cs typeface="mohammad bold art 1" pitchFamily="2" charset="-78"/>
                        </a:rPr>
                        <a:t>30%</a:t>
                      </a:r>
                      <a:endParaRPr lang="en-US" sz="1150" kern="1200" dirty="0">
                        <a:solidFill>
                          <a:schemeClr val="tx2"/>
                        </a:solidFill>
                        <a:latin typeface="Calibri" pitchFamily="34" charset="0"/>
                        <a:ea typeface="+mn-ea"/>
                        <a:cs typeface="mohammad bold art 1" pitchFamily="2" charset="-78"/>
                      </a:endParaRPr>
                    </a:p>
                  </a:txBody>
                  <a:tcPr/>
                </a:tc>
                <a:tc>
                  <a:txBody>
                    <a:bodyPr/>
                    <a:lstStyle/>
                    <a:p>
                      <a:pPr marL="0" algn="ctr" defTabSz="914400" rtl="1" eaLnBrk="1" latinLnBrk="0" hangingPunct="1"/>
                      <a:endParaRPr lang="en-US" sz="1150" kern="1200" dirty="0">
                        <a:solidFill>
                          <a:schemeClr val="tx2"/>
                        </a:solidFill>
                        <a:latin typeface="Calibri" pitchFamily="34" charset="0"/>
                        <a:ea typeface="+mn-ea"/>
                        <a:cs typeface="mohammad bold art 1" pitchFamily="2" charset="-78"/>
                      </a:endParaRPr>
                    </a:p>
                  </a:txBody>
                  <a:tcPr/>
                </a:tc>
                <a:tc>
                  <a:txBody>
                    <a:bodyPr/>
                    <a:lstStyle/>
                    <a:p>
                      <a:pPr marL="0" algn="just" defTabSz="914400" rtl="1" eaLnBrk="1" latinLnBrk="0" hangingPunct="1"/>
                      <a:r>
                        <a:rPr lang="ar-KW" sz="1150" kern="1200" dirty="0" smtClean="0">
                          <a:solidFill>
                            <a:schemeClr val="tx2"/>
                          </a:solidFill>
                          <a:latin typeface="Calibri" pitchFamily="34" charset="0"/>
                          <a:ea typeface="+mn-ea"/>
                          <a:cs typeface="mohammad bold art 1" pitchFamily="2" charset="-78"/>
                        </a:rPr>
                        <a:t>ملكية المساهمين</a:t>
                      </a:r>
                      <a:r>
                        <a:rPr lang="ar-KW" sz="1150" kern="1200" baseline="0" dirty="0" smtClean="0">
                          <a:solidFill>
                            <a:schemeClr val="tx2"/>
                          </a:solidFill>
                          <a:latin typeface="Calibri" pitchFamily="34" charset="0"/>
                          <a:ea typeface="+mn-ea"/>
                          <a:cs typeface="mohammad bold art 1" pitchFamily="2" charset="-78"/>
                        </a:rPr>
                        <a:t> الغير مسيطرين</a:t>
                      </a:r>
                      <a:endParaRPr lang="en-US" sz="1150" kern="1200" dirty="0">
                        <a:solidFill>
                          <a:schemeClr val="tx2"/>
                        </a:solidFill>
                        <a:latin typeface="Calibri" pitchFamily="34" charset="0"/>
                        <a:ea typeface="+mn-ea"/>
                        <a:cs typeface="mohammad bold art 1" pitchFamily="2" charset="-78"/>
                      </a:endParaRPr>
                    </a:p>
                  </a:txBody>
                  <a:tcPr/>
                </a:tc>
                <a:extLst>
                  <a:ext uri="{0D108BD9-81ED-4DB2-BD59-A6C34878D82A}">
                    <a16:rowId xmlns:a16="http://schemas.microsoft.com/office/drawing/2014/main" val="2460377791"/>
                  </a:ext>
                </a:extLst>
              </a:tr>
              <a:tr h="390749">
                <a:tc>
                  <a:txBody>
                    <a:bodyPr/>
                    <a:lstStyle/>
                    <a:p>
                      <a:pPr marL="0" algn="ctr" defTabSz="914400" rtl="1" eaLnBrk="1" latinLnBrk="0" hangingPunct="1"/>
                      <a:r>
                        <a:rPr lang="ar-KW" sz="1150" kern="1200" dirty="0" smtClean="0">
                          <a:solidFill>
                            <a:schemeClr val="tx2"/>
                          </a:solidFill>
                          <a:latin typeface="Calibri" pitchFamily="34" charset="0"/>
                          <a:ea typeface="+mn-ea"/>
                          <a:cs typeface="mohammad bold art 1" pitchFamily="2" charset="-78"/>
                        </a:rPr>
                        <a:t>خلال السنة الأولى: 25% </a:t>
                      </a:r>
                    </a:p>
                    <a:p>
                      <a:pPr marL="0" algn="ctr" defTabSz="914400" rtl="1" eaLnBrk="1" latinLnBrk="0" hangingPunct="1"/>
                      <a:r>
                        <a:rPr lang="ar-KW" sz="1150" kern="1200" dirty="0" smtClean="0">
                          <a:solidFill>
                            <a:schemeClr val="tx2"/>
                          </a:solidFill>
                          <a:latin typeface="Calibri" pitchFamily="34" charset="0"/>
                          <a:ea typeface="+mn-ea"/>
                          <a:cs typeface="mohammad bold art 1" pitchFamily="2" charset="-78"/>
                        </a:rPr>
                        <a:t>خلل السنة الثانية: 15%</a:t>
                      </a:r>
                      <a:endParaRPr lang="en-US" sz="1150" kern="1200" dirty="0">
                        <a:solidFill>
                          <a:schemeClr val="tx2"/>
                        </a:solidFill>
                        <a:latin typeface="Calibri" pitchFamily="34" charset="0"/>
                        <a:ea typeface="+mn-ea"/>
                        <a:cs typeface="mohammad bold art 1" pitchFamily="2" charset="-78"/>
                      </a:endParaRPr>
                    </a:p>
                  </a:txBody>
                  <a:tcPr/>
                </a:tc>
                <a:tc>
                  <a:txBody>
                    <a:bodyPr/>
                    <a:lstStyle/>
                    <a:p>
                      <a:pPr marL="0" algn="ctr" defTabSz="914400" rtl="1" eaLnBrk="1" latinLnBrk="0" hangingPunct="1"/>
                      <a:r>
                        <a:rPr lang="ar-KW" sz="1150" kern="1200" dirty="0" smtClean="0">
                          <a:solidFill>
                            <a:schemeClr val="tx2"/>
                          </a:solidFill>
                          <a:latin typeface="Calibri" pitchFamily="34" charset="0"/>
                          <a:ea typeface="+mn-ea"/>
                          <a:cs typeface="mohammad bold art 1" pitchFamily="2" charset="-78"/>
                        </a:rPr>
                        <a:t>20% لفترة سنتين من تاريخ الادراج</a:t>
                      </a:r>
                      <a:endParaRPr lang="en-US" sz="1150" kern="1200" dirty="0">
                        <a:solidFill>
                          <a:schemeClr val="tx2"/>
                        </a:solidFill>
                        <a:latin typeface="Calibri" pitchFamily="34" charset="0"/>
                        <a:ea typeface="+mn-ea"/>
                        <a:cs typeface="mohammad bold art 1" pitchFamily="2" charset="-78"/>
                      </a:endParaRPr>
                    </a:p>
                  </a:txBody>
                  <a:tcPr/>
                </a:tc>
                <a:tc>
                  <a:txBody>
                    <a:bodyPr/>
                    <a:lstStyle/>
                    <a:p>
                      <a:pPr marL="0" algn="just" defTabSz="914400" rtl="1" eaLnBrk="1" latinLnBrk="0" hangingPunct="1"/>
                      <a:r>
                        <a:rPr lang="ar-KW" sz="1150" kern="1200" dirty="0" smtClean="0">
                          <a:solidFill>
                            <a:schemeClr val="tx2"/>
                          </a:solidFill>
                          <a:latin typeface="Calibri" pitchFamily="34" charset="0"/>
                          <a:ea typeface="+mn-ea"/>
                          <a:cs typeface="mohammad bold art 1" pitchFamily="2" charset="-78"/>
                        </a:rPr>
                        <a:t>الأسهم</a:t>
                      </a:r>
                      <a:r>
                        <a:rPr lang="ar-KW" sz="1150" kern="1200" baseline="0" dirty="0" smtClean="0">
                          <a:solidFill>
                            <a:schemeClr val="tx2"/>
                          </a:solidFill>
                          <a:latin typeface="Calibri" pitchFamily="34" charset="0"/>
                          <a:ea typeface="+mn-ea"/>
                          <a:cs typeface="mohammad bold art 1" pitchFamily="2" charset="-78"/>
                        </a:rPr>
                        <a:t> المحتجزة </a:t>
                      </a:r>
                      <a:endParaRPr lang="en-US" sz="1150" kern="1200" dirty="0">
                        <a:solidFill>
                          <a:schemeClr val="tx2"/>
                        </a:solidFill>
                        <a:latin typeface="Calibri" pitchFamily="34" charset="0"/>
                        <a:ea typeface="+mn-ea"/>
                        <a:cs typeface="mohammad bold art 1" pitchFamily="2" charset="-78"/>
                      </a:endParaRPr>
                    </a:p>
                  </a:txBody>
                  <a:tcPr/>
                </a:tc>
                <a:extLst>
                  <a:ext uri="{0D108BD9-81ED-4DB2-BD59-A6C34878D82A}">
                    <a16:rowId xmlns:a16="http://schemas.microsoft.com/office/drawing/2014/main" val="3009887763"/>
                  </a:ext>
                </a:extLst>
              </a:tr>
            </a:tbl>
          </a:graphicData>
        </a:graphic>
      </p:graphicFrame>
      <p:sp>
        <p:nvSpPr>
          <p:cNvPr id="14" name="Title 1"/>
          <p:cNvSpPr>
            <a:spLocks noGrp="1"/>
          </p:cNvSpPr>
          <p:nvPr>
            <p:ph type="title"/>
          </p:nvPr>
        </p:nvSpPr>
        <p:spPr>
          <a:xfrm>
            <a:off x="4333877" y="274638"/>
            <a:ext cx="5876925" cy="1143000"/>
          </a:xfrm>
        </p:spPr>
        <p:txBody>
          <a:bodyPr>
            <a:normAutofit/>
          </a:bodyPr>
          <a:lstStyle/>
          <a:p>
            <a:pPr algn="r" rtl="1"/>
            <a:r>
              <a:rPr lang="ar-KW" sz="3200" b="1" dirty="0">
                <a:solidFill>
                  <a:schemeClr val="tx2"/>
                </a:solidFill>
                <a:latin typeface="Sakkal Majalla" pitchFamily="2" charset="-78"/>
                <a:cs typeface="mohammad bold art 1" pitchFamily="2" charset="-78"/>
              </a:rPr>
              <a:t>الملاحـق</a:t>
            </a:r>
            <a:endParaRPr lang="en-US" sz="3200" b="1" dirty="0">
              <a:solidFill>
                <a:schemeClr val="tx2"/>
              </a:solidFill>
              <a:latin typeface="Sakkal Majalla" pitchFamily="2" charset="-78"/>
              <a:cs typeface="mohammad bold art 1" pitchFamily="2" charset="-78"/>
            </a:endParaRPr>
          </a:p>
        </p:txBody>
      </p:sp>
    </p:spTree>
    <p:extLst>
      <p:ext uri="{BB962C8B-B14F-4D97-AF65-F5344CB8AC3E}">
        <p14:creationId xmlns:p14="http://schemas.microsoft.com/office/powerpoint/2010/main" val="57253465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981202" y="1374242"/>
            <a:ext cx="8077198" cy="4525963"/>
          </a:xfrm>
        </p:spPr>
        <p:txBody>
          <a:bodyPr>
            <a:noAutofit/>
          </a:bodyPr>
          <a:lstStyle/>
          <a:p>
            <a:pPr marL="0" indent="0" algn="r" rtl="1" fontAlgn="base">
              <a:spcBef>
                <a:spcPct val="0"/>
              </a:spcBef>
              <a:spcAft>
                <a:spcPts val="600"/>
              </a:spcAft>
              <a:buNone/>
            </a:pPr>
            <a:r>
              <a:rPr lang="ar-KW" sz="1800" b="1" u="sng" dirty="0">
                <a:solidFill>
                  <a:schemeClr val="tx2"/>
                </a:solidFill>
                <a:latin typeface="Calibri" pitchFamily="34" charset="0"/>
                <a:cs typeface="mohammad bold art 1" pitchFamily="2" charset="-78"/>
              </a:rPr>
              <a:t>الطلبات المتعلقة بالإدراج   </a:t>
            </a:r>
            <a:endParaRPr lang="en-US" sz="1800" b="1" u="sng" dirty="0" smtClean="0">
              <a:solidFill>
                <a:schemeClr val="tx2"/>
              </a:solidFill>
              <a:latin typeface="Calibri" pitchFamily="34" charset="0"/>
              <a:cs typeface="mohammad bold art 1" pitchFamily="2" charset="-78"/>
            </a:endParaRPr>
          </a:p>
          <a:p>
            <a:pPr marL="0" indent="0" algn="r" rtl="1" fontAlgn="base">
              <a:spcBef>
                <a:spcPct val="0"/>
              </a:spcBef>
              <a:spcAft>
                <a:spcPts val="600"/>
              </a:spcAft>
              <a:buNone/>
            </a:pPr>
            <a:endParaRPr lang="en-US" sz="1600" b="1" dirty="0">
              <a:solidFill>
                <a:schemeClr val="tx2"/>
              </a:solidFill>
              <a:latin typeface="Calibri" pitchFamily="34" charset="0"/>
              <a:cs typeface="mohammad bold art 1" pitchFamily="2" charset="-78"/>
            </a:endParaRPr>
          </a:p>
          <a:p>
            <a:pPr marL="0" indent="0" algn="r" rtl="1" fontAlgn="base">
              <a:spcBef>
                <a:spcPct val="0"/>
              </a:spcBef>
              <a:spcAft>
                <a:spcPts val="600"/>
              </a:spcAft>
              <a:buNone/>
            </a:pPr>
            <a:r>
              <a:rPr lang="ar-KW" sz="1600" dirty="0" smtClean="0">
                <a:solidFill>
                  <a:schemeClr val="tx2"/>
                </a:solidFill>
                <a:latin typeface="Calibri" pitchFamily="34" charset="0"/>
                <a:cs typeface="mohammad bold art 1" pitchFamily="2" charset="-78"/>
              </a:rPr>
              <a:t>يتم تقديم الطلبات المتعلقة بالإدراج على النحو التالي:</a:t>
            </a:r>
          </a:p>
          <a:p>
            <a:pPr marL="0" indent="0" algn="r" rtl="1" fontAlgn="base">
              <a:spcBef>
                <a:spcPct val="0"/>
              </a:spcBef>
              <a:spcAft>
                <a:spcPts val="600"/>
              </a:spcAft>
              <a:buNone/>
            </a:pPr>
            <a:endParaRPr lang="ar-KW" sz="1500" dirty="0">
              <a:solidFill>
                <a:schemeClr val="tx2"/>
              </a:solidFill>
              <a:latin typeface="Calibri" pitchFamily="34" charset="0"/>
              <a:cs typeface="mohammad bold art 1" pitchFamily="2" charset="-78"/>
            </a:endParaRPr>
          </a:p>
          <a:p>
            <a:pPr marL="0" indent="0" algn="r" rtl="1" fontAlgn="base">
              <a:spcBef>
                <a:spcPct val="0"/>
              </a:spcBef>
              <a:spcAft>
                <a:spcPts val="600"/>
              </a:spcAft>
              <a:buNone/>
            </a:pPr>
            <a:endParaRPr lang="ar-KW" sz="1500" dirty="0">
              <a:solidFill>
                <a:schemeClr val="tx2"/>
              </a:solidFill>
              <a:latin typeface="Calibri" pitchFamily="34" charset="0"/>
              <a:cs typeface="mohammad bold art 1" pitchFamily="2" charset="-78"/>
            </a:endParaRPr>
          </a:p>
          <a:p>
            <a:pPr marL="0" indent="0" algn="r">
              <a:buNone/>
            </a:pPr>
            <a:endParaRPr lang="ar-KW" sz="1500" dirty="0">
              <a:solidFill>
                <a:schemeClr val="tx2"/>
              </a:solidFill>
              <a:latin typeface="Calibri" pitchFamily="34" charset="0"/>
              <a:cs typeface="mohammad bold art 1" pitchFamily="2" charset="-78"/>
            </a:endParaRPr>
          </a:p>
        </p:txBody>
      </p:sp>
      <p:sp>
        <p:nvSpPr>
          <p:cNvPr id="4" name="Slide Number Placeholder 3"/>
          <p:cNvSpPr>
            <a:spLocks noGrp="1"/>
          </p:cNvSpPr>
          <p:nvPr>
            <p:ph type="sldNum" sz="quarter" idx="12"/>
          </p:nvPr>
        </p:nvSpPr>
        <p:spPr/>
        <p:txBody>
          <a:bodyPr/>
          <a:lstStyle/>
          <a:p>
            <a:fld id="{2E51A151-84BD-4E71-B744-C440629F458B}" type="slidenum">
              <a:rPr lang="en-US" smtClean="0"/>
              <a:pPr/>
              <a:t>6</a:t>
            </a:fld>
            <a:endParaRPr lang="en-US" dirty="0"/>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057400" y="381001"/>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057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5087890"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graphicFrame>
        <p:nvGraphicFramePr>
          <p:cNvPr id="5" name="Table 4"/>
          <p:cNvGraphicFramePr>
            <a:graphicFrameLocks noGrp="1"/>
          </p:cNvGraphicFramePr>
          <p:nvPr>
            <p:extLst>
              <p:ext uri="{D42A27DB-BD31-4B8C-83A1-F6EECF244321}">
                <p14:modId xmlns:p14="http://schemas.microsoft.com/office/powerpoint/2010/main" val="2556790918"/>
              </p:ext>
            </p:extLst>
          </p:nvPr>
        </p:nvGraphicFramePr>
        <p:xfrm>
          <a:off x="2302624" y="2312757"/>
          <a:ext cx="7755776" cy="3535680"/>
        </p:xfrm>
        <a:graphic>
          <a:graphicData uri="http://schemas.openxmlformats.org/drawingml/2006/table">
            <a:tbl>
              <a:tblPr firstRow="1" bandRow="1">
                <a:tableStyleId>{5C22544A-7EE6-4342-B048-85BDC9FD1C3A}</a:tableStyleId>
              </a:tblPr>
              <a:tblGrid>
                <a:gridCol w="3877888">
                  <a:extLst>
                    <a:ext uri="{9D8B030D-6E8A-4147-A177-3AD203B41FA5}">
                      <a16:colId xmlns:a16="http://schemas.microsoft.com/office/drawing/2014/main" val="2474237382"/>
                    </a:ext>
                  </a:extLst>
                </a:gridCol>
                <a:gridCol w="3877888">
                  <a:extLst>
                    <a:ext uri="{9D8B030D-6E8A-4147-A177-3AD203B41FA5}">
                      <a16:colId xmlns:a16="http://schemas.microsoft.com/office/drawing/2014/main" val="3023754855"/>
                    </a:ext>
                  </a:extLst>
                </a:gridCol>
              </a:tblGrid>
              <a:tr h="273397">
                <a:tc>
                  <a:txBody>
                    <a:bodyPr/>
                    <a:lstStyle/>
                    <a:p>
                      <a:pPr algn="ctr"/>
                      <a:r>
                        <a:rPr lang="ar-KW" sz="1600" dirty="0" smtClean="0">
                          <a:cs typeface="mohammad bold art 1" pitchFamily="2" charset="-78"/>
                        </a:rPr>
                        <a:t>الشروط</a:t>
                      </a:r>
                      <a:r>
                        <a:rPr lang="ar-KW" sz="1600" baseline="0" dirty="0" smtClean="0">
                          <a:cs typeface="mohammad bold art 1" pitchFamily="2" charset="-78"/>
                        </a:rPr>
                        <a:t> والمتطلبات</a:t>
                      </a:r>
                      <a:endParaRPr lang="en-US" sz="1600" dirty="0">
                        <a:cs typeface="mohammad bold art 1" pitchFamily="2" charset="-78"/>
                      </a:endParaRPr>
                    </a:p>
                  </a:txBody>
                  <a:tcPr/>
                </a:tc>
                <a:tc>
                  <a:txBody>
                    <a:bodyPr/>
                    <a:lstStyle/>
                    <a:p>
                      <a:pPr algn="ctr"/>
                      <a:r>
                        <a:rPr lang="ar-KW" sz="1600" dirty="0" smtClean="0">
                          <a:cs typeface="mohammad bold art 1" pitchFamily="2" charset="-78"/>
                        </a:rPr>
                        <a:t>الخطوات</a:t>
                      </a:r>
                      <a:r>
                        <a:rPr lang="ar-KW" sz="1600" baseline="0" dirty="0" smtClean="0">
                          <a:cs typeface="mohammad bold art 1" pitchFamily="2" charset="-78"/>
                        </a:rPr>
                        <a:t> </a:t>
                      </a:r>
                      <a:endParaRPr lang="en-US" sz="1600" dirty="0">
                        <a:cs typeface="mohammad bold art 1" pitchFamily="2" charset="-78"/>
                      </a:endParaRPr>
                    </a:p>
                  </a:txBody>
                  <a:tcPr/>
                </a:tc>
                <a:extLst>
                  <a:ext uri="{0D108BD9-81ED-4DB2-BD59-A6C34878D82A}">
                    <a16:rowId xmlns:a16="http://schemas.microsoft.com/office/drawing/2014/main" val="4183227255"/>
                  </a:ext>
                </a:extLst>
              </a:tr>
              <a:tr h="273397">
                <a:tc>
                  <a:txBody>
                    <a:bodyPr/>
                    <a:lstStyle/>
                    <a:p>
                      <a:pPr algn="just" rtl="1"/>
                      <a:r>
                        <a:rPr lang="ar-YE" sz="1200" kern="1200" dirty="0" smtClean="0">
                          <a:solidFill>
                            <a:schemeClr val="tx2"/>
                          </a:solidFill>
                          <a:latin typeface="Calibri" pitchFamily="34" charset="0"/>
                          <a:ea typeface="+mn-ea"/>
                          <a:cs typeface="mohammad bold art 1" pitchFamily="2" charset="-78"/>
                        </a:rPr>
                        <a:t>يرفق بالطلب كافة المستندات والمعلومات المبيّنة في هذه اللائحة، ويسدد الرسم المقرر لذلك. ويجوز للهيئة، في أي وقت بعد استلامها للطلب أن تطلب معلومات أو مستندات إضافية تراها ضرورية للبت في الطلب</a:t>
                      </a:r>
                      <a:r>
                        <a:rPr lang="ar-KW" sz="1200" kern="1200" dirty="0" smtClean="0">
                          <a:solidFill>
                            <a:schemeClr val="tx2"/>
                          </a:solidFill>
                          <a:latin typeface="Calibri" pitchFamily="34" charset="0"/>
                          <a:ea typeface="+mn-ea"/>
                          <a:cs typeface="mohammad bold art 1" pitchFamily="2" charset="-78"/>
                        </a:rPr>
                        <a:t>.</a:t>
                      </a:r>
                      <a:endParaRPr lang="en-US" sz="1200" kern="1200" dirty="0">
                        <a:solidFill>
                          <a:schemeClr val="tx2"/>
                        </a:solidFill>
                        <a:latin typeface="Calibri" pitchFamily="34" charset="0"/>
                        <a:ea typeface="+mn-ea"/>
                        <a:cs typeface="mohammad bold art 1" pitchFamily="2" charset="-78"/>
                      </a:endParaRPr>
                    </a:p>
                  </a:txBody>
                  <a:tcPr/>
                </a:tc>
                <a:tc>
                  <a:txBody>
                    <a:bodyPr/>
                    <a:lstStyle/>
                    <a:p>
                      <a:pPr algn="just" rtl="1"/>
                      <a:r>
                        <a:rPr lang="ar-KW" sz="1200" kern="1200" dirty="0" smtClean="0">
                          <a:solidFill>
                            <a:schemeClr val="tx2"/>
                          </a:solidFill>
                          <a:latin typeface="Calibri" pitchFamily="34" charset="0"/>
                          <a:ea typeface="+mn-ea"/>
                          <a:cs typeface="mohammad bold art 1" pitchFamily="2" charset="-78"/>
                        </a:rPr>
                        <a:t>1- </a:t>
                      </a:r>
                      <a:r>
                        <a:rPr lang="ar-YE" sz="1200" kern="1200" dirty="0" smtClean="0">
                          <a:solidFill>
                            <a:schemeClr val="tx2"/>
                          </a:solidFill>
                          <a:latin typeface="Calibri" pitchFamily="34" charset="0"/>
                          <a:ea typeface="+mn-ea"/>
                          <a:cs typeface="mohammad bold art 1" pitchFamily="2" charset="-78"/>
                        </a:rPr>
                        <a:t>يقدم طلب الإدراج أو الانسحاب أو طلب نقل الإدراج بين السوق الموازي إلى السوق الرئيسي وفقاً للنموذج الذي تضعه الهيئة لهذا الغرض</a:t>
                      </a:r>
                      <a:r>
                        <a:rPr lang="ar-KW" sz="1200" kern="1200" dirty="0" smtClean="0">
                          <a:solidFill>
                            <a:schemeClr val="tx2"/>
                          </a:solidFill>
                          <a:latin typeface="Calibri" pitchFamily="34" charset="0"/>
                          <a:ea typeface="+mn-ea"/>
                          <a:cs typeface="mohammad bold art 1" pitchFamily="2" charset="-78"/>
                        </a:rPr>
                        <a:t>.</a:t>
                      </a:r>
                      <a:endParaRPr lang="en-US" sz="1200" kern="1200" dirty="0">
                        <a:solidFill>
                          <a:schemeClr val="tx2"/>
                        </a:solidFill>
                        <a:latin typeface="Calibri" pitchFamily="34" charset="0"/>
                        <a:ea typeface="+mn-ea"/>
                        <a:cs typeface="mohammad bold art 1" pitchFamily="2" charset="-78"/>
                      </a:endParaRPr>
                    </a:p>
                  </a:txBody>
                  <a:tcPr/>
                </a:tc>
                <a:extLst>
                  <a:ext uri="{0D108BD9-81ED-4DB2-BD59-A6C34878D82A}">
                    <a16:rowId xmlns:a16="http://schemas.microsoft.com/office/drawing/2014/main" val="509671107"/>
                  </a:ext>
                </a:extLst>
              </a:tr>
              <a:tr h="273397">
                <a:tc>
                  <a:txBody>
                    <a:bodyPr/>
                    <a:lstStyle/>
                    <a:p>
                      <a:pPr algn="just" rtl="1"/>
                      <a:r>
                        <a:rPr lang="ar-YE" sz="1200" kern="1200" dirty="0" smtClean="0">
                          <a:solidFill>
                            <a:schemeClr val="tx2"/>
                          </a:solidFill>
                          <a:latin typeface="Calibri" pitchFamily="34" charset="0"/>
                          <a:ea typeface="+mn-ea"/>
                          <a:cs typeface="mohammad bold art 1" pitchFamily="2" charset="-78"/>
                        </a:rPr>
                        <a:t>إذا كانت الشركة طالبة الإدراج من احدى الوحدات الخاضعة لرقابته</a:t>
                      </a:r>
                      <a:r>
                        <a:rPr lang="ar-KW" sz="1200" kern="1200" dirty="0" smtClean="0">
                          <a:solidFill>
                            <a:schemeClr val="tx2"/>
                          </a:solidFill>
                          <a:latin typeface="Calibri" pitchFamily="34" charset="0"/>
                          <a:ea typeface="+mn-ea"/>
                          <a:cs typeface="mohammad bold art 1" pitchFamily="2" charset="-78"/>
                        </a:rPr>
                        <a:t>.</a:t>
                      </a:r>
                      <a:endParaRPr lang="en-US" sz="1200" kern="1200" dirty="0">
                        <a:solidFill>
                          <a:schemeClr val="tx2"/>
                        </a:solidFill>
                        <a:latin typeface="Calibri" pitchFamily="34" charset="0"/>
                        <a:ea typeface="+mn-ea"/>
                        <a:cs typeface="mohammad bold art 1" pitchFamily="2" charset="-78"/>
                      </a:endParaRPr>
                    </a:p>
                  </a:txBody>
                  <a:tcPr/>
                </a:tc>
                <a:tc>
                  <a:txBody>
                    <a:bodyPr/>
                    <a:lstStyle/>
                    <a:p>
                      <a:pPr algn="just" rtl="1"/>
                      <a:r>
                        <a:rPr lang="ar-KW" sz="1200" kern="1200" dirty="0" smtClean="0">
                          <a:solidFill>
                            <a:schemeClr val="tx2"/>
                          </a:solidFill>
                          <a:latin typeface="Calibri" pitchFamily="34" charset="0"/>
                          <a:ea typeface="+mn-ea"/>
                          <a:cs typeface="mohammad bold art 1" pitchFamily="2" charset="-78"/>
                        </a:rPr>
                        <a:t>2- </a:t>
                      </a:r>
                      <a:r>
                        <a:rPr lang="ar-YE" sz="1200" kern="1200" dirty="0" smtClean="0">
                          <a:solidFill>
                            <a:schemeClr val="tx2"/>
                          </a:solidFill>
                          <a:latin typeface="Calibri" pitchFamily="34" charset="0"/>
                          <a:ea typeface="+mn-ea"/>
                          <a:cs typeface="mohammad bold art 1" pitchFamily="2" charset="-78"/>
                        </a:rPr>
                        <a:t>يجب الحصول على موافقة البنك المركزي قبل التقدم بطلب الإدراج</a:t>
                      </a:r>
                      <a:r>
                        <a:rPr lang="ar-KW" sz="1200" kern="1200" dirty="0" smtClean="0">
                          <a:solidFill>
                            <a:schemeClr val="tx2"/>
                          </a:solidFill>
                          <a:latin typeface="Calibri" pitchFamily="34" charset="0"/>
                          <a:ea typeface="+mn-ea"/>
                          <a:cs typeface="mohammad bold art 1" pitchFamily="2" charset="-78"/>
                        </a:rPr>
                        <a:t>.</a:t>
                      </a:r>
                      <a:endParaRPr lang="en-US" sz="1200" kern="1200" dirty="0">
                        <a:solidFill>
                          <a:schemeClr val="tx2"/>
                        </a:solidFill>
                        <a:latin typeface="Calibri" pitchFamily="34" charset="0"/>
                        <a:ea typeface="+mn-ea"/>
                        <a:cs typeface="mohammad bold art 1" pitchFamily="2" charset="-78"/>
                      </a:endParaRPr>
                    </a:p>
                  </a:txBody>
                  <a:tcPr/>
                </a:tc>
                <a:extLst>
                  <a:ext uri="{0D108BD9-81ED-4DB2-BD59-A6C34878D82A}">
                    <a16:rowId xmlns:a16="http://schemas.microsoft.com/office/drawing/2014/main" val="715211130"/>
                  </a:ext>
                </a:extLst>
              </a:tr>
              <a:tr h="273397">
                <a:tc>
                  <a:txBody>
                    <a:bodyPr/>
                    <a:lstStyle/>
                    <a:p>
                      <a:pPr marL="0" algn="just" defTabSz="914400" rtl="1" eaLnBrk="1" latinLnBrk="0" hangingPunct="1"/>
                      <a:r>
                        <a:rPr lang="ar-KW" sz="1200" kern="1200" dirty="0" smtClean="0">
                          <a:solidFill>
                            <a:schemeClr val="tx2"/>
                          </a:solidFill>
                          <a:latin typeface="Calibri" pitchFamily="34" charset="0"/>
                          <a:ea typeface="+mn-ea"/>
                          <a:cs typeface="mohammad bold art 1" pitchFamily="2" charset="-78"/>
                        </a:rPr>
                        <a:t>تخطر الهيئة مقدم الطلب بقرارها المتعلق بالإدراج، ويجوز لها رفض الطلب في الأحوال التالية: </a:t>
                      </a:r>
                    </a:p>
                    <a:p>
                      <a:pPr marL="0" algn="just" defTabSz="914400" rtl="1" eaLnBrk="1" latinLnBrk="0" hangingPunct="1"/>
                      <a:r>
                        <a:rPr lang="ar-KW" sz="1200" kern="1200" dirty="0" smtClean="0">
                          <a:solidFill>
                            <a:schemeClr val="tx2"/>
                          </a:solidFill>
                          <a:latin typeface="Calibri" pitchFamily="34" charset="0"/>
                          <a:ea typeface="+mn-ea"/>
                          <a:cs typeface="mohammad bold art 1" pitchFamily="2" charset="-78"/>
                        </a:rPr>
                        <a:t>أ. عدم توافر أحد الشروط الواردة في هذا الكتاب.</a:t>
                      </a:r>
                    </a:p>
                    <a:p>
                      <a:pPr marL="0" algn="just" defTabSz="914400" rtl="1" eaLnBrk="1" latinLnBrk="0" hangingPunct="1"/>
                      <a:r>
                        <a:rPr lang="ar-KW" sz="1200" kern="1200" dirty="0" smtClean="0">
                          <a:solidFill>
                            <a:schemeClr val="tx2"/>
                          </a:solidFill>
                          <a:latin typeface="Calibri" pitchFamily="34" charset="0"/>
                          <a:ea typeface="+mn-ea"/>
                          <a:cs typeface="mohammad bold art 1" pitchFamily="2" charset="-78"/>
                        </a:rPr>
                        <a:t>ب. إذا قدرت الهيئة ذلك لاعتبارات تتعلق بحالة السوق أو الاقتصاد الوطني بشكل عام.</a:t>
                      </a:r>
                    </a:p>
                    <a:p>
                      <a:pPr marL="0" algn="just" defTabSz="914400" rtl="1" eaLnBrk="1" latinLnBrk="0" hangingPunct="1"/>
                      <a:r>
                        <a:rPr lang="ar-KW" sz="1200" kern="1200" dirty="0" smtClean="0">
                          <a:solidFill>
                            <a:schemeClr val="tx2"/>
                          </a:solidFill>
                          <a:latin typeface="Calibri" pitchFamily="34" charset="0"/>
                          <a:ea typeface="+mn-ea"/>
                          <a:cs typeface="mohammad bold art 1" pitchFamily="2" charset="-78"/>
                        </a:rPr>
                        <a:t>ج. إذا قدرت الهيئة ذلك حمايةً للمتعاملين نظراً لحدوث أو إمكانية حدوث تغيرات جوهرية تتعلق بوضع الشركة المالي أو التشغيلي أو الإداري أو بأصول الشركة.</a:t>
                      </a:r>
                    </a:p>
                    <a:p>
                      <a:pPr marL="0" algn="just" defTabSz="914400" rtl="1" eaLnBrk="1" latinLnBrk="0" hangingPunct="1"/>
                      <a:r>
                        <a:rPr lang="ar-KW" sz="1200" kern="1200" dirty="0" smtClean="0">
                          <a:solidFill>
                            <a:schemeClr val="tx2"/>
                          </a:solidFill>
                          <a:latin typeface="Calibri" pitchFamily="34" charset="0"/>
                          <a:ea typeface="+mn-ea"/>
                          <a:cs typeface="mohammad bold art 1" pitchFamily="2" charset="-78"/>
                        </a:rPr>
                        <a:t>وفي جميع الأحوال يجب أن يكون قرار الرفض مسبباً.</a:t>
                      </a:r>
                    </a:p>
                    <a:p>
                      <a:pPr marL="0" algn="just" defTabSz="914400" rtl="1" eaLnBrk="1" latinLnBrk="0" hangingPunct="1"/>
                      <a:endParaRPr lang="en-US" sz="1200" kern="1200" dirty="0">
                        <a:solidFill>
                          <a:schemeClr val="tx2"/>
                        </a:solidFill>
                        <a:latin typeface="Calibri" pitchFamily="34" charset="0"/>
                        <a:ea typeface="+mn-ea"/>
                        <a:cs typeface="mohammad bold art 1" pitchFamily="2" charset="-78"/>
                      </a:endParaRPr>
                    </a:p>
                  </a:txBody>
                  <a:tcPr/>
                </a:tc>
                <a:tc>
                  <a:txBody>
                    <a:bodyPr/>
                    <a:lstStyle/>
                    <a:p>
                      <a:pPr marL="0" algn="just" defTabSz="914400" rtl="1" eaLnBrk="1" latinLnBrk="0" hangingPunct="1"/>
                      <a:r>
                        <a:rPr lang="ar-KW" sz="1200" kern="1200" dirty="0" smtClean="0">
                          <a:solidFill>
                            <a:schemeClr val="tx2"/>
                          </a:solidFill>
                          <a:latin typeface="Calibri" pitchFamily="34" charset="0"/>
                          <a:ea typeface="+mn-ea"/>
                          <a:cs typeface="mohammad bold art 1" pitchFamily="2" charset="-78"/>
                        </a:rPr>
                        <a:t>3- </a:t>
                      </a:r>
                      <a:r>
                        <a:rPr lang="ar-YE" sz="1200" kern="1200" dirty="0" smtClean="0">
                          <a:solidFill>
                            <a:schemeClr val="tx2"/>
                          </a:solidFill>
                          <a:latin typeface="Calibri" pitchFamily="34" charset="0"/>
                          <a:ea typeface="+mn-ea"/>
                          <a:cs typeface="mohammad bold art 1" pitchFamily="2" charset="-78"/>
                        </a:rPr>
                        <a:t>تبت الهيئة في الطلب في غضون ستين يوماً من تاريخ استلام الطلب مستوفياً جميع المعلومات والمستندات</a:t>
                      </a:r>
                      <a:r>
                        <a:rPr lang="ar-KW" sz="1200" kern="1200" dirty="0" smtClean="0">
                          <a:solidFill>
                            <a:schemeClr val="tx2"/>
                          </a:solidFill>
                          <a:latin typeface="Calibri" pitchFamily="34" charset="0"/>
                          <a:ea typeface="+mn-ea"/>
                          <a:cs typeface="mohammad bold art 1" pitchFamily="2" charset="-78"/>
                        </a:rPr>
                        <a:t>.</a:t>
                      </a:r>
                      <a:endParaRPr lang="en-US" sz="1200" kern="1200" dirty="0">
                        <a:solidFill>
                          <a:schemeClr val="tx2"/>
                        </a:solidFill>
                        <a:latin typeface="Calibri" pitchFamily="34" charset="0"/>
                        <a:ea typeface="+mn-ea"/>
                        <a:cs typeface="mohammad bold art 1" pitchFamily="2" charset="-78"/>
                      </a:endParaRPr>
                    </a:p>
                  </a:txBody>
                  <a:tcPr/>
                </a:tc>
                <a:extLst>
                  <a:ext uri="{0D108BD9-81ED-4DB2-BD59-A6C34878D82A}">
                    <a16:rowId xmlns:a16="http://schemas.microsoft.com/office/drawing/2014/main" val="2960517678"/>
                  </a:ext>
                </a:extLst>
              </a:tr>
            </a:tbl>
          </a:graphicData>
        </a:graphic>
      </p:graphicFrame>
      <p:sp>
        <p:nvSpPr>
          <p:cNvPr id="13" name="Title 1"/>
          <p:cNvSpPr txBox="1">
            <a:spLocks/>
          </p:cNvSpPr>
          <p:nvPr/>
        </p:nvSpPr>
        <p:spPr>
          <a:xfrm>
            <a:off x="4333877" y="274638"/>
            <a:ext cx="5876925" cy="114300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just" rtl="1" fontAlgn="base">
              <a:lnSpc>
                <a:spcPct val="100000"/>
              </a:lnSpc>
              <a:spcAft>
                <a:spcPts val="600"/>
              </a:spcAft>
            </a:pPr>
            <a:r>
              <a:rPr lang="ar-KW" sz="3200" b="1" dirty="0" smtClean="0">
                <a:solidFill>
                  <a:schemeClr val="tx2"/>
                </a:solidFill>
                <a:latin typeface="Calibri" pitchFamily="34" charset="0"/>
                <a:cs typeface="mohammad bold art 1" pitchFamily="2" charset="-78"/>
              </a:rPr>
              <a:t>أحكام عامة ونطاق التطبيق</a:t>
            </a:r>
            <a:endParaRPr lang="ar-KW" sz="3200" b="1" dirty="0">
              <a:solidFill>
                <a:schemeClr val="tx2"/>
              </a:solidFill>
              <a:latin typeface="Calibri" pitchFamily="34" charset="0"/>
              <a:cs typeface="mohammad bold art 1" pitchFamily="2" charset="-78"/>
            </a:endParaRPr>
          </a:p>
        </p:txBody>
      </p:sp>
    </p:spTree>
    <p:extLst>
      <p:ext uri="{BB962C8B-B14F-4D97-AF65-F5344CB8AC3E}">
        <p14:creationId xmlns:p14="http://schemas.microsoft.com/office/powerpoint/2010/main" val="323551208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981202" y="1318634"/>
            <a:ext cx="8077198" cy="4525963"/>
          </a:xfrm>
        </p:spPr>
        <p:txBody>
          <a:bodyPr>
            <a:noAutofit/>
          </a:bodyPr>
          <a:lstStyle/>
          <a:p>
            <a:pPr marL="0" indent="0" algn="r" rtl="1" fontAlgn="base">
              <a:spcBef>
                <a:spcPct val="0"/>
              </a:spcBef>
              <a:spcAft>
                <a:spcPts val="600"/>
              </a:spcAft>
              <a:buNone/>
            </a:pPr>
            <a:endParaRPr lang="ar-KW" sz="1500" dirty="0">
              <a:solidFill>
                <a:schemeClr val="tx2"/>
              </a:solidFill>
              <a:latin typeface="Calibri" pitchFamily="34" charset="0"/>
              <a:cs typeface="mohammad bold art 1" pitchFamily="2" charset="-78"/>
            </a:endParaRPr>
          </a:p>
          <a:p>
            <a:pPr marL="0" indent="0" algn="r" rtl="1" fontAlgn="base">
              <a:spcBef>
                <a:spcPct val="0"/>
              </a:spcBef>
              <a:spcAft>
                <a:spcPts val="600"/>
              </a:spcAft>
              <a:buNone/>
            </a:pPr>
            <a:endParaRPr lang="ar-KW" sz="1500" dirty="0">
              <a:solidFill>
                <a:schemeClr val="tx2"/>
              </a:solidFill>
              <a:latin typeface="Calibri" pitchFamily="34" charset="0"/>
              <a:cs typeface="mohammad bold art 1" pitchFamily="2" charset="-78"/>
            </a:endParaRPr>
          </a:p>
          <a:p>
            <a:pPr marL="0" indent="0" algn="r">
              <a:buNone/>
            </a:pPr>
            <a:endParaRPr lang="ar-KW" sz="1500" dirty="0">
              <a:solidFill>
                <a:schemeClr val="tx2"/>
              </a:solidFill>
              <a:latin typeface="Calibri" pitchFamily="34" charset="0"/>
              <a:cs typeface="mohammad bold art 1" pitchFamily="2" charset="-78"/>
            </a:endParaRPr>
          </a:p>
        </p:txBody>
      </p:sp>
      <p:sp>
        <p:nvSpPr>
          <p:cNvPr id="4" name="Slide Number Placeholder 3"/>
          <p:cNvSpPr>
            <a:spLocks noGrp="1"/>
          </p:cNvSpPr>
          <p:nvPr>
            <p:ph type="sldNum" sz="quarter" idx="12"/>
          </p:nvPr>
        </p:nvSpPr>
        <p:spPr/>
        <p:txBody>
          <a:bodyPr/>
          <a:lstStyle/>
          <a:p>
            <a:fld id="{2E51A151-84BD-4E71-B744-C440629F458B}" type="slidenum">
              <a:rPr lang="en-US" smtClean="0"/>
              <a:pPr/>
              <a:t>7</a:t>
            </a:fld>
            <a:endParaRPr lang="en-US" dirty="0"/>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057400" y="381001"/>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057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5087890"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
        <p:nvSpPr>
          <p:cNvPr id="6" name="Rectangle 5"/>
          <p:cNvSpPr/>
          <p:nvPr/>
        </p:nvSpPr>
        <p:spPr>
          <a:xfrm>
            <a:off x="1702725" y="1440871"/>
            <a:ext cx="8355675" cy="4493538"/>
          </a:xfrm>
          <a:prstGeom prst="rect">
            <a:avLst/>
          </a:prstGeom>
        </p:spPr>
        <p:txBody>
          <a:bodyPr wrap="square">
            <a:spAutoFit/>
          </a:bodyPr>
          <a:lstStyle/>
          <a:p>
            <a:pPr algn="just" rtl="1"/>
            <a:r>
              <a:rPr lang="ar-KW" b="1" u="sng" dirty="0" smtClean="0">
                <a:solidFill>
                  <a:schemeClr val="tx2"/>
                </a:solidFill>
                <a:latin typeface="Calibri" pitchFamily="34" charset="0"/>
                <a:cs typeface="mohammad bold art 1" pitchFamily="2" charset="-78"/>
              </a:rPr>
              <a:t>يتبع...الطلبات </a:t>
            </a:r>
            <a:r>
              <a:rPr lang="ar-KW" b="1" u="sng" dirty="0">
                <a:solidFill>
                  <a:schemeClr val="tx2"/>
                </a:solidFill>
                <a:latin typeface="Calibri" pitchFamily="34" charset="0"/>
                <a:cs typeface="mohammad bold art 1" pitchFamily="2" charset="-78"/>
              </a:rPr>
              <a:t>المتعلقة بالإدراج   </a:t>
            </a:r>
            <a:endParaRPr lang="en-US" b="1" u="sng" dirty="0">
              <a:solidFill>
                <a:schemeClr val="tx2"/>
              </a:solidFill>
              <a:latin typeface="Calibri" pitchFamily="34" charset="0"/>
              <a:cs typeface="mohammad bold art 1" pitchFamily="2" charset="-78"/>
            </a:endParaRPr>
          </a:p>
          <a:p>
            <a:pPr marL="285750" indent="-285750" algn="just" rtl="1">
              <a:buFont typeface="Arial" panose="020B0604020202020204" pitchFamily="34" charset="0"/>
              <a:buChar char="•"/>
            </a:pPr>
            <a:endParaRPr lang="ar-KW" sz="1600" dirty="0" smtClean="0">
              <a:solidFill>
                <a:schemeClr val="tx2"/>
              </a:solidFill>
              <a:latin typeface="Calibri" pitchFamily="34" charset="0"/>
              <a:cs typeface="mohammad bold art 1" pitchFamily="2" charset="-78"/>
            </a:endParaRPr>
          </a:p>
          <a:p>
            <a:pPr marL="285750" indent="-285750" algn="just" rtl="1">
              <a:buFont typeface="Wingdings" panose="05000000000000000000" pitchFamily="2" charset="2"/>
              <a:buChar char="§"/>
            </a:pPr>
            <a:r>
              <a:rPr lang="ar-KW" sz="1600" dirty="0" smtClean="0">
                <a:solidFill>
                  <a:schemeClr val="tx2"/>
                </a:solidFill>
                <a:latin typeface="Calibri" pitchFamily="34" charset="0"/>
                <a:cs typeface="mohammad bold art 1" pitchFamily="2" charset="-78"/>
              </a:rPr>
              <a:t>يكون </a:t>
            </a:r>
            <a:r>
              <a:rPr lang="ar-KW" sz="1600" dirty="0">
                <a:solidFill>
                  <a:schemeClr val="tx2"/>
                </a:solidFill>
                <a:latin typeface="Calibri" pitchFamily="34" charset="0"/>
                <a:cs typeface="mohammad bold art 1" pitchFamily="2" charset="-78"/>
              </a:rPr>
              <a:t>للهيئة - بقرار مسبب - تأجيل البت في طلب إدراج أسهم الشركة في البورصة  بناءً على حالات تتعلق بوضع الشركة المالي أو الإداري أو التشغيلي أو بأصولها</a:t>
            </a:r>
            <a:r>
              <a:rPr lang="ar-KW" sz="1600" dirty="0" smtClean="0">
                <a:solidFill>
                  <a:schemeClr val="tx2"/>
                </a:solidFill>
                <a:latin typeface="Calibri" pitchFamily="34" charset="0"/>
                <a:cs typeface="mohammad bold art 1" pitchFamily="2" charset="-78"/>
              </a:rPr>
              <a:t>.</a:t>
            </a:r>
          </a:p>
          <a:p>
            <a:pPr algn="just" rtl="1"/>
            <a:endParaRPr lang="en-US" sz="1600" dirty="0" smtClean="0">
              <a:solidFill>
                <a:schemeClr val="tx2"/>
              </a:solidFill>
              <a:latin typeface="Calibri" pitchFamily="34" charset="0"/>
              <a:cs typeface="mohammad bold art 1" pitchFamily="2" charset="-78"/>
            </a:endParaRPr>
          </a:p>
          <a:p>
            <a:pPr marL="285750" indent="-285750" algn="just" rtl="1" fontAlgn="ctr">
              <a:buFont typeface="Wingdings" panose="05000000000000000000" pitchFamily="2" charset="2"/>
              <a:buChar char="§"/>
            </a:pPr>
            <a:r>
              <a:rPr lang="ar-YE" sz="1600" dirty="0">
                <a:solidFill>
                  <a:schemeClr val="tx2"/>
                </a:solidFill>
                <a:latin typeface="Calibri" pitchFamily="34" charset="0"/>
                <a:cs typeface="mohammad bold art 1" pitchFamily="2" charset="-78"/>
              </a:rPr>
              <a:t>تلتزم الشركة باستيفاء المتطلبات التالية </a:t>
            </a:r>
            <a:r>
              <a:rPr lang="ar-YE" sz="1600" u="sng" dirty="0">
                <a:solidFill>
                  <a:schemeClr val="tx2"/>
                </a:solidFill>
                <a:latin typeface="Calibri" pitchFamily="34" charset="0"/>
                <a:cs typeface="mohammad bold art 1" pitchFamily="2" charset="-78"/>
              </a:rPr>
              <a:t>خلال أربعة أشهر من تاريخ إخطارها بموافقة الهيئة على إدراج أسهمها في البورصة</a:t>
            </a:r>
            <a:r>
              <a:rPr lang="ar-YE" sz="1600" u="sng" dirty="0" smtClean="0">
                <a:solidFill>
                  <a:schemeClr val="tx2"/>
                </a:solidFill>
                <a:latin typeface="Calibri" pitchFamily="34" charset="0"/>
                <a:cs typeface="mohammad bold art 1" pitchFamily="2" charset="-78"/>
              </a:rPr>
              <a:t>:</a:t>
            </a:r>
            <a:endParaRPr lang="ar-KW" sz="1600" u="sng" dirty="0" smtClean="0">
              <a:solidFill>
                <a:schemeClr val="tx2"/>
              </a:solidFill>
              <a:latin typeface="Calibri" pitchFamily="34" charset="0"/>
              <a:cs typeface="mohammad bold art 1" pitchFamily="2" charset="-78"/>
            </a:endParaRPr>
          </a:p>
          <a:p>
            <a:pPr algn="just" rtl="1" fontAlgn="ctr"/>
            <a:endParaRPr lang="en-US" sz="1600" u="sng" dirty="0">
              <a:solidFill>
                <a:schemeClr val="tx2"/>
              </a:solidFill>
              <a:latin typeface="Calibri" pitchFamily="34" charset="0"/>
              <a:cs typeface="mohammad bold art 1" pitchFamily="2" charset="-78"/>
            </a:endParaRPr>
          </a:p>
          <a:p>
            <a:pPr marL="800100" lvl="1" indent="-342900" algn="just" rtl="1" fontAlgn="ctr">
              <a:buFont typeface="+mj-lt"/>
              <a:buAutoNum type="arabicPeriod"/>
            </a:pPr>
            <a:r>
              <a:rPr lang="ar-YE" sz="1600" dirty="0" smtClean="0">
                <a:solidFill>
                  <a:schemeClr val="tx2"/>
                </a:solidFill>
                <a:latin typeface="Calibri" pitchFamily="34" charset="0"/>
                <a:cs typeface="mohammad bold art 1" pitchFamily="2" charset="-78"/>
              </a:rPr>
              <a:t>تقديم </a:t>
            </a:r>
            <a:r>
              <a:rPr lang="ar-YE" sz="1600" dirty="0">
                <a:solidFill>
                  <a:schemeClr val="tx2"/>
                </a:solidFill>
                <a:latin typeface="Calibri" pitchFamily="34" charset="0"/>
                <a:cs typeface="mohammad bold art 1" pitchFamily="2" charset="-78"/>
              </a:rPr>
              <a:t>مسودة النشرة التمهيدية للهيئة وأخذ الموافقة عليها.</a:t>
            </a:r>
            <a:endParaRPr lang="en-US" sz="1600" dirty="0">
              <a:solidFill>
                <a:schemeClr val="tx2"/>
              </a:solidFill>
              <a:latin typeface="Calibri" pitchFamily="34" charset="0"/>
              <a:cs typeface="mohammad bold art 1" pitchFamily="2" charset="-78"/>
            </a:endParaRPr>
          </a:p>
          <a:p>
            <a:pPr marL="800100" lvl="1" indent="-342900" algn="just" rtl="1" fontAlgn="ctr">
              <a:buFont typeface="+mj-lt"/>
              <a:buAutoNum type="arabicPeriod"/>
            </a:pPr>
            <a:r>
              <a:rPr lang="ar-KW" sz="1600" dirty="0" smtClean="0">
                <a:solidFill>
                  <a:schemeClr val="tx2"/>
                </a:solidFill>
                <a:latin typeface="Calibri" pitchFamily="34" charset="0"/>
                <a:cs typeface="mohammad bold art 1" pitchFamily="2" charset="-78"/>
              </a:rPr>
              <a:t>ات</a:t>
            </a:r>
            <a:r>
              <a:rPr lang="ar-YE" sz="1600" dirty="0" smtClean="0">
                <a:solidFill>
                  <a:schemeClr val="tx2"/>
                </a:solidFill>
                <a:latin typeface="Calibri" pitchFamily="34" charset="0"/>
                <a:cs typeface="mohammad bold art 1" pitchFamily="2" charset="-78"/>
              </a:rPr>
              <a:t>خاذ </a:t>
            </a:r>
            <a:r>
              <a:rPr lang="ar-YE" sz="1600" dirty="0">
                <a:solidFill>
                  <a:schemeClr val="tx2"/>
                </a:solidFill>
                <a:latin typeface="Calibri" pitchFamily="34" charset="0"/>
                <a:cs typeface="mohammad bold art 1" pitchFamily="2" charset="-78"/>
              </a:rPr>
              <a:t>جميع إجراءات الإدراج في البورصة اللاحقة لموافقة الهيئة.</a:t>
            </a:r>
            <a:endParaRPr lang="en-US" sz="1600" dirty="0">
              <a:solidFill>
                <a:schemeClr val="tx2"/>
              </a:solidFill>
              <a:latin typeface="Calibri" pitchFamily="34" charset="0"/>
              <a:cs typeface="mohammad bold art 1" pitchFamily="2" charset="-78"/>
            </a:endParaRPr>
          </a:p>
          <a:p>
            <a:pPr marL="800100" lvl="1" indent="-342900" algn="just" rtl="1" fontAlgn="ctr">
              <a:buFont typeface="+mj-lt"/>
              <a:buAutoNum type="arabicPeriod"/>
            </a:pPr>
            <a:r>
              <a:rPr lang="ar-YE" sz="1600" dirty="0" smtClean="0">
                <a:solidFill>
                  <a:schemeClr val="tx2"/>
                </a:solidFill>
                <a:latin typeface="Calibri" pitchFamily="34" charset="0"/>
                <a:cs typeface="mohammad bold art 1" pitchFamily="2" charset="-78"/>
              </a:rPr>
              <a:t>نشر </a:t>
            </a:r>
            <a:r>
              <a:rPr lang="ar-YE" sz="1600" dirty="0">
                <a:solidFill>
                  <a:schemeClr val="tx2"/>
                </a:solidFill>
                <a:latin typeface="Calibri" pitchFamily="34" charset="0"/>
                <a:cs typeface="mohammad bold art 1" pitchFamily="2" charset="-78"/>
              </a:rPr>
              <a:t>البيانات المالية ونتائج أعمالها باللغتين العربية والانجليزية في موقع الشركة الإلكتروني، مع نشر ملخص هذه البيانات باللغة العربية في صحيفتين يوميتين محليتين - على الأقل - وذلك قبل عشرة أيام عمل من الموعد المحدد لبدء تداول أسهمها في البورصة. </a:t>
            </a:r>
            <a:endParaRPr lang="en-US" sz="1600" dirty="0" smtClean="0">
              <a:solidFill>
                <a:schemeClr val="tx2"/>
              </a:solidFill>
              <a:latin typeface="Calibri" pitchFamily="34" charset="0"/>
              <a:cs typeface="mohammad bold art 1" pitchFamily="2" charset="-78"/>
            </a:endParaRPr>
          </a:p>
          <a:p>
            <a:pPr lvl="1" algn="just" rtl="1" fontAlgn="ctr"/>
            <a:endParaRPr lang="en-US" sz="1600" dirty="0">
              <a:solidFill>
                <a:schemeClr val="tx2"/>
              </a:solidFill>
              <a:latin typeface="Calibri" pitchFamily="34" charset="0"/>
              <a:cs typeface="mohammad bold art 1" pitchFamily="2" charset="-78"/>
            </a:endParaRPr>
          </a:p>
          <a:p>
            <a:pPr marL="285750" indent="-285750" algn="just" rtl="1" fontAlgn="ctr">
              <a:buFont typeface="Wingdings" panose="05000000000000000000" pitchFamily="2" charset="2"/>
              <a:buChar char="§"/>
            </a:pPr>
            <a:r>
              <a:rPr lang="ar-YE" sz="1600" dirty="0">
                <a:solidFill>
                  <a:schemeClr val="tx2"/>
                </a:solidFill>
                <a:latin typeface="Calibri" pitchFamily="34" charset="0"/>
                <a:cs typeface="mohammad bold art 1" pitchFamily="2" charset="-78"/>
              </a:rPr>
              <a:t>وتعتبر موافقة الهيئة على الإدراج كأن لم تكن في حال عدم التزام الشركة باستيفاء المتطلبات السابقة خلال المدة المشار إليها في هذه المادة.</a:t>
            </a:r>
            <a:endParaRPr lang="en-US" sz="1600" dirty="0">
              <a:solidFill>
                <a:schemeClr val="tx2"/>
              </a:solidFill>
              <a:latin typeface="Calibri" pitchFamily="34" charset="0"/>
              <a:cs typeface="mohammad bold art 1" pitchFamily="2" charset="-78"/>
            </a:endParaRPr>
          </a:p>
          <a:p>
            <a:pPr algn="r" rtl="1"/>
            <a:endParaRPr lang="ar-KW" sz="1500" dirty="0" smtClean="0">
              <a:solidFill>
                <a:schemeClr val="tx2"/>
              </a:solidFill>
              <a:latin typeface="Calibri" pitchFamily="34" charset="0"/>
              <a:cs typeface="mohammad bold art 1" pitchFamily="2" charset="-78"/>
            </a:endParaRPr>
          </a:p>
          <a:p>
            <a:pPr algn="r"/>
            <a:endParaRPr lang="en-US" sz="1500" dirty="0">
              <a:solidFill>
                <a:schemeClr val="tx2"/>
              </a:solidFill>
              <a:latin typeface="Calibri" pitchFamily="34" charset="0"/>
              <a:cs typeface="mohammad bold art 1" pitchFamily="2" charset="-78"/>
            </a:endParaRPr>
          </a:p>
        </p:txBody>
      </p:sp>
      <p:sp>
        <p:nvSpPr>
          <p:cNvPr id="13" name="Title 1"/>
          <p:cNvSpPr txBox="1">
            <a:spLocks/>
          </p:cNvSpPr>
          <p:nvPr/>
        </p:nvSpPr>
        <p:spPr>
          <a:xfrm>
            <a:off x="4333877" y="274638"/>
            <a:ext cx="5876925" cy="114300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just" rtl="1" fontAlgn="base">
              <a:lnSpc>
                <a:spcPct val="100000"/>
              </a:lnSpc>
              <a:spcAft>
                <a:spcPts val="600"/>
              </a:spcAft>
            </a:pPr>
            <a:r>
              <a:rPr lang="ar-KW" sz="3200" b="1" dirty="0" smtClean="0">
                <a:solidFill>
                  <a:schemeClr val="tx2"/>
                </a:solidFill>
                <a:latin typeface="Calibri" pitchFamily="34" charset="0"/>
                <a:cs typeface="mohammad bold art 1" pitchFamily="2" charset="-78"/>
              </a:rPr>
              <a:t>أحكام عامة ونطاق التطبيق</a:t>
            </a:r>
            <a:endParaRPr lang="ar-KW" sz="3200" b="1" dirty="0">
              <a:solidFill>
                <a:schemeClr val="tx2"/>
              </a:solidFill>
              <a:latin typeface="Calibri" pitchFamily="34" charset="0"/>
              <a:cs typeface="mohammad bold art 1" pitchFamily="2" charset="-78"/>
            </a:endParaRPr>
          </a:p>
        </p:txBody>
      </p:sp>
    </p:spTree>
    <p:extLst>
      <p:ext uri="{BB962C8B-B14F-4D97-AF65-F5344CB8AC3E}">
        <p14:creationId xmlns:p14="http://schemas.microsoft.com/office/powerpoint/2010/main" val="169851756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943100" y="1429133"/>
            <a:ext cx="8115300" cy="1704765"/>
          </a:xfrm>
        </p:spPr>
        <p:txBody>
          <a:bodyPr>
            <a:noAutofit/>
          </a:bodyPr>
          <a:lstStyle/>
          <a:p>
            <a:pPr marL="0" indent="0" algn="just" rtl="1" fontAlgn="base">
              <a:spcBef>
                <a:spcPct val="0"/>
              </a:spcBef>
              <a:spcAft>
                <a:spcPts val="600"/>
              </a:spcAft>
              <a:buNone/>
            </a:pPr>
            <a:r>
              <a:rPr lang="ar-KW" sz="1800" b="1" u="sng" dirty="0">
                <a:solidFill>
                  <a:schemeClr val="tx2"/>
                </a:solidFill>
                <a:latin typeface="Sakkal Majalla" pitchFamily="2" charset="-78"/>
                <a:cs typeface="mohammad bold art 1" pitchFamily="2" charset="-78"/>
              </a:rPr>
              <a:t>وقف الإدراج </a:t>
            </a:r>
            <a:endParaRPr lang="ar-KW" sz="1800" b="1" u="sng" dirty="0" smtClean="0">
              <a:solidFill>
                <a:schemeClr val="tx2"/>
              </a:solidFill>
              <a:latin typeface="Sakkal Majalla" pitchFamily="2" charset="-78"/>
              <a:cs typeface="mohammad bold art 1" pitchFamily="2" charset="-78"/>
            </a:endParaRPr>
          </a:p>
          <a:p>
            <a:pPr marL="0" indent="0" algn="just" rtl="1" fontAlgn="base">
              <a:lnSpc>
                <a:spcPct val="50000"/>
              </a:lnSpc>
              <a:spcBef>
                <a:spcPct val="0"/>
              </a:spcBef>
              <a:spcAft>
                <a:spcPts val="600"/>
              </a:spcAft>
              <a:buNone/>
            </a:pPr>
            <a:endParaRPr lang="ar-KW" sz="1600" b="1" dirty="0" smtClean="0">
              <a:solidFill>
                <a:schemeClr val="tx2"/>
              </a:solidFill>
              <a:latin typeface="Calibri" pitchFamily="34" charset="0"/>
              <a:cs typeface="mohammad bold art 1" pitchFamily="2" charset="-78"/>
            </a:endParaRPr>
          </a:p>
          <a:p>
            <a:pPr algn="just" rtl="1" fontAlgn="base">
              <a:spcBef>
                <a:spcPct val="0"/>
              </a:spcBef>
              <a:spcAft>
                <a:spcPts val="600"/>
              </a:spcAft>
              <a:buFont typeface="Wingdings" panose="05000000000000000000" pitchFamily="2" charset="2"/>
              <a:buChar char="§"/>
            </a:pPr>
            <a:r>
              <a:rPr lang="ar-KW" sz="1600" b="1" dirty="0" smtClean="0">
                <a:solidFill>
                  <a:schemeClr val="tx2"/>
                </a:solidFill>
                <a:latin typeface="Calibri" pitchFamily="34" charset="0"/>
                <a:cs typeface="mohammad bold art 1" pitchFamily="2" charset="-78"/>
              </a:rPr>
              <a:t>الحالات التي يحق للهيئة أو البورصة أن توقف إدراج ورقة مالية مدرجة عن التداول: </a:t>
            </a:r>
          </a:p>
          <a:p>
            <a:pPr marL="342900" indent="-342900" algn="just" rtl="1" fontAlgn="base">
              <a:spcBef>
                <a:spcPct val="0"/>
              </a:spcBef>
              <a:spcAft>
                <a:spcPts val="600"/>
              </a:spcAft>
              <a:buFont typeface="+mj-lt"/>
              <a:buAutoNum type="arabicPeriod"/>
            </a:pPr>
            <a:endParaRPr lang="ar-KW" sz="1600" dirty="0" smtClean="0">
              <a:solidFill>
                <a:schemeClr val="tx2"/>
              </a:solidFill>
              <a:latin typeface="Calibri" pitchFamily="34" charset="0"/>
              <a:cs typeface="mohammad bold art 1" pitchFamily="2" charset="-78"/>
            </a:endParaRPr>
          </a:p>
          <a:p>
            <a:pPr marL="0" indent="0" algn="r" rtl="1" fontAlgn="base">
              <a:spcBef>
                <a:spcPct val="0"/>
              </a:spcBef>
              <a:spcAft>
                <a:spcPts val="600"/>
              </a:spcAft>
              <a:buNone/>
            </a:pPr>
            <a:endParaRPr lang="ar-KW" sz="1500" b="1" dirty="0">
              <a:solidFill>
                <a:schemeClr val="tx2"/>
              </a:solidFill>
              <a:latin typeface="Calibri" pitchFamily="34" charset="0"/>
              <a:cs typeface="mohammad bold art 1" pitchFamily="2" charset="-78"/>
            </a:endParaRPr>
          </a:p>
          <a:p>
            <a:pPr marL="0" indent="0" algn="r" rtl="1" fontAlgn="base">
              <a:spcBef>
                <a:spcPct val="0"/>
              </a:spcBef>
              <a:spcAft>
                <a:spcPts val="600"/>
              </a:spcAft>
              <a:buNone/>
            </a:pPr>
            <a:endParaRPr lang="ar-KW" sz="1500" dirty="0" smtClean="0">
              <a:solidFill>
                <a:schemeClr val="tx2"/>
              </a:solidFill>
              <a:latin typeface="Calibri" pitchFamily="34" charset="0"/>
              <a:cs typeface="mohammad bold art 1" pitchFamily="2" charset="-78"/>
            </a:endParaRPr>
          </a:p>
          <a:p>
            <a:pPr marL="0" indent="0" algn="r">
              <a:buNone/>
            </a:pPr>
            <a:endParaRPr lang="ar-KW" sz="1500" dirty="0">
              <a:solidFill>
                <a:schemeClr val="tx2"/>
              </a:solidFill>
              <a:latin typeface="Calibri" pitchFamily="34" charset="0"/>
              <a:cs typeface="mohammad bold art 1" pitchFamily="2" charset="-78"/>
            </a:endParaRPr>
          </a:p>
        </p:txBody>
      </p:sp>
      <p:sp>
        <p:nvSpPr>
          <p:cNvPr id="4" name="Slide Number Placeholder 3"/>
          <p:cNvSpPr>
            <a:spLocks noGrp="1"/>
          </p:cNvSpPr>
          <p:nvPr>
            <p:ph type="sldNum" sz="quarter" idx="12"/>
          </p:nvPr>
        </p:nvSpPr>
        <p:spPr/>
        <p:txBody>
          <a:bodyPr/>
          <a:lstStyle/>
          <a:p>
            <a:fld id="{2E51A151-84BD-4E71-B744-C440629F458B}" type="slidenum">
              <a:rPr lang="en-US" smtClean="0"/>
              <a:pPr/>
              <a:t>8</a:t>
            </a:fld>
            <a:endParaRPr lang="en-US" dirty="0"/>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057400" y="381001"/>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057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5087890"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
        <p:nvSpPr>
          <p:cNvPr id="12" name="Title 1"/>
          <p:cNvSpPr txBox="1">
            <a:spLocks/>
          </p:cNvSpPr>
          <p:nvPr/>
        </p:nvSpPr>
        <p:spPr>
          <a:xfrm>
            <a:off x="4333877" y="274638"/>
            <a:ext cx="5876925" cy="114300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just" rtl="1" fontAlgn="base">
              <a:lnSpc>
                <a:spcPct val="100000"/>
              </a:lnSpc>
              <a:spcAft>
                <a:spcPts val="600"/>
              </a:spcAft>
            </a:pPr>
            <a:r>
              <a:rPr lang="ar-KW" sz="3200" b="1" dirty="0" smtClean="0">
                <a:solidFill>
                  <a:schemeClr val="tx2"/>
                </a:solidFill>
                <a:latin typeface="Calibri" pitchFamily="34" charset="0"/>
                <a:cs typeface="mohammad bold art 1" pitchFamily="2" charset="-78"/>
              </a:rPr>
              <a:t>أحكام عامة ونطاق التطبيق</a:t>
            </a:r>
            <a:endParaRPr lang="ar-KW" sz="3200" b="1" dirty="0">
              <a:solidFill>
                <a:schemeClr val="tx2"/>
              </a:solidFill>
              <a:latin typeface="Calibri" pitchFamily="34" charset="0"/>
              <a:cs typeface="mohammad bold art 1" pitchFamily="2" charset="-78"/>
            </a:endParaRPr>
          </a:p>
        </p:txBody>
      </p:sp>
      <p:graphicFrame>
        <p:nvGraphicFramePr>
          <p:cNvPr id="13" name="Table 12"/>
          <p:cNvGraphicFramePr>
            <a:graphicFrameLocks noGrp="1"/>
          </p:cNvGraphicFramePr>
          <p:nvPr>
            <p:extLst>
              <p:ext uri="{D42A27DB-BD31-4B8C-83A1-F6EECF244321}">
                <p14:modId xmlns:p14="http://schemas.microsoft.com/office/powerpoint/2010/main" val="2212689883"/>
              </p:ext>
            </p:extLst>
          </p:nvPr>
        </p:nvGraphicFramePr>
        <p:xfrm>
          <a:off x="1993228" y="2411760"/>
          <a:ext cx="8153402" cy="2895600"/>
        </p:xfrm>
        <a:graphic>
          <a:graphicData uri="http://schemas.openxmlformats.org/drawingml/2006/table">
            <a:tbl>
              <a:tblPr firstRow="1" bandRow="1">
                <a:tableStyleId>{5C22544A-7EE6-4342-B048-85BDC9FD1C3A}</a:tableStyleId>
              </a:tblPr>
              <a:tblGrid>
                <a:gridCol w="4076701">
                  <a:extLst>
                    <a:ext uri="{9D8B030D-6E8A-4147-A177-3AD203B41FA5}">
                      <a16:colId xmlns:a16="http://schemas.microsoft.com/office/drawing/2014/main" val="2474237382"/>
                    </a:ext>
                  </a:extLst>
                </a:gridCol>
                <a:gridCol w="4076701">
                  <a:extLst>
                    <a:ext uri="{9D8B030D-6E8A-4147-A177-3AD203B41FA5}">
                      <a16:colId xmlns:a16="http://schemas.microsoft.com/office/drawing/2014/main" val="3023754855"/>
                    </a:ext>
                  </a:extLst>
                </a:gridCol>
              </a:tblGrid>
              <a:tr h="297424">
                <a:tc>
                  <a:txBody>
                    <a:bodyPr/>
                    <a:lstStyle/>
                    <a:p>
                      <a:pPr algn="ctr"/>
                      <a:r>
                        <a:rPr lang="ar-KW" sz="1600" dirty="0" smtClean="0">
                          <a:cs typeface="mohammad bold art 1" pitchFamily="2" charset="-78"/>
                        </a:rPr>
                        <a:t>البورصة</a:t>
                      </a:r>
                      <a:endParaRPr lang="en-US" sz="1600" dirty="0">
                        <a:cs typeface="mohammad bold art 1" pitchFamily="2" charset="-78"/>
                      </a:endParaRPr>
                    </a:p>
                  </a:txBody>
                  <a:tcPr/>
                </a:tc>
                <a:tc>
                  <a:txBody>
                    <a:bodyPr/>
                    <a:lstStyle/>
                    <a:p>
                      <a:pPr algn="ctr"/>
                      <a:r>
                        <a:rPr lang="ar-KW" sz="1600" dirty="0" smtClean="0">
                          <a:cs typeface="mohammad bold art 1" pitchFamily="2" charset="-78"/>
                        </a:rPr>
                        <a:t>الهيئة</a:t>
                      </a:r>
                      <a:endParaRPr lang="en-US" sz="1600" dirty="0">
                        <a:cs typeface="mohammad bold art 1" pitchFamily="2" charset="-78"/>
                      </a:endParaRPr>
                    </a:p>
                  </a:txBody>
                  <a:tcPr/>
                </a:tc>
                <a:extLst>
                  <a:ext uri="{0D108BD9-81ED-4DB2-BD59-A6C34878D82A}">
                    <a16:rowId xmlns:a16="http://schemas.microsoft.com/office/drawing/2014/main" val="4183227255"/>
                  </a:ext>
                </a:extLst>
              </a:tr>
              <a:tr h="405578">
                <a:tc rowSpan="4">
                  <a:txBody>
                    <a:bodyPr/>
                    <a:lstStyle/>
                    <a:p>
                      <a:pPr algn="just" rtl="1"/>
                      <a:endParaRPr lang="ar-KW" sz="1200" dirty="0" smtClean="0">
                        <a:solidFill>
                          <a:schemeClr val="tx2"/>
                        </a:solidFill>
                        <a:latin typeface="Calibri" pitchFamily="34" charset="0"/>
                        <a:cs typeface="mohammad bold art 1" pitchFamily="2" charset="-78"/>
                      </a:endParaRPr>
                    </a:p>
                    <a:p>
                      <a:pPr algn="just" rtl="1"/>
                      <a:endParaRPr lang="ar-KW" sz="1200" dirty="0" smtClean="0">
                        <a:solidFill>
                          <a:schemeClr val="tx2"/>
                        </a:solidFill>
                        <a:latin typeface="Calibri" pitchFamily="34" charset="0"/>
                        <a:cs typeface="mohammad bold art 1" pitchFamily="2" charset="-78"/>
                      </a:endParaRPr>
                    </a:p>
                    <a:p>
                      <a:pPr algn="just" rtl="1"/>
                      <a:endParaRPr lang="ar-KW" sz="1200" dirty="0" smtClean="0">
                        <a:solidFill>
                          <a:schemeClr val="tx2"/>
                        </a:solidFill>
                        <a:latin typeface="Calibri" pitchFamily="34" charset="0"/>
                        <a:cs typeface="mohammad bold art 1" pitchFamily="2" charset="-78"/>
                      </a:endParaRPr>
                    </a:p>
                    <a:p>
                      <a:pPr algn="just" rtl="1"/>
                      <a:endParaRPr lang="ar-KW" sz="1200" dirty="0" smtClean="0">
                        <a:solidFill>
                          <a:schemeClr val="tx2"/>
                        </a:solidFill>
                        <a:latin typeface="Calibri" pitchFamily="34" charset="0"/>
                        <a:cs typeface="mohammad bold art 1" pitchFamily="2" charset="-78"/>
                      </a:endParaRPr>
                    </a:p>
                    <a:p>
                      <a:pPr algn="just" rtl="1"/>
                      <a:endParaRPr lang="ar-KW" sz="1200" dirty="0" smtClean="0">
                        <a:solidFill>
                          <a:schemeClr val="tx2"/>
                        </a:solidFill>
                        <a:latin typeface="Calibri" pitchFamily="34" charset="0"/>
                        <a:cs typeface="mohammad bold art 1" pitchFamily="2" charset="-78"/>
                      </a:endParaRPr>
                    </a:p>
                    <a:p>
                      <a:pPr algn="just" rtl="1"/>
                      <a:r>
                        <a:rPr lang="ar-YE" sz="1200" dirty="0" smtClean="0">
                          <a:solidFill>
                            <a:schemeClr val="tx2"/>
                          </a:solidFill>
                          <a:latin typeface="Calibri" pitchFamily="34" charset="0"/>
                          <a:cs typeface="mohammad bold art 1" pitchFamily="2" charset="-78"/>
                        </a:rPr>
                        <a:t>في الأحوال التي يسمح فيها بذلك للبورصة وفق القوانين واللوائح والقواعد المعمول بها لدى الهيئة والبورصة</a:t>
                      </a:r>
                      <a:r>
                        <a:rPr lang="ar-KW" sz="1200" kern="1200" dirty="0" smtClean="0">
                          <a:solidFill>
                            <a:schemeClr val="tx2"/>
                          </a:solidFill>
                          <a:latin typeface="Calibri" pitchFamily="34" charset="0"/>
                          <a:ea typeface="+mn-ea"/>
                          <a:cs typeface="mohammad bold art 1" pitchFamily="2" charset="-78"/>
                        </a:rPr>
                        <a:t>.</a:t>
                      </a:r>
                      <a:endParaRPr lang="en-US" sz="1200" kern="1200" dirty="0">
                        <a:solidFill>
                          <a:schemeClr val="tx2"/>
                        </a:solidFill>
                        <a:latin typeface="Calibri" pitchFamily="34" charset="0"/>
                        <a:ea typeface="+mn-ea"/>
                        <a:cs typeface="mohammad bold art 1" pitchFamily="2" charset="-78"/>
                      </a:endParaRPr>
                    </a:p>
                  </a:txBody>
                  <a:tcPr/>
                </a:tc>
                <a:tc>
                  <a:txBody>
                    <a:bodyPr/>
                    <a:lstStyle/>
                    <a:p>
                      <a:pPr algn="just" rtl="1"/>
                      <a:r>
                        <a:rPr lang="ar-KW" sz="1200" kern="1200" dirty="0" smtClean="0">
                          <a:solidFill>
                            <a:schemeClr val="tx2"/>
                          </a:solidFill>
                          <a:latin typeface="Calibri" pitchFamily="34" charset="0"/>
                          <a:ea typeface="+mn-ea"/>
                          <a:cs typeface="mohammad bold art 1" pitchFamily="2" charset="-78"/>
                        </a:rPr>
                        <a:t>1- </a:t>
                      </a:r>
                      <a:r>
                        <a:rPr lang="ar-KW" sz="1200" dirty="0" smtClean="0">
                          <a:solidFill>
                            <a:schemeClr val="tx2"/>
                          </a:solidFill>
                          <a:latin typeface="Calibri" pitchFamily="34" charset="0"/>
                          <a:cs typeface="mohammad bold art 1" pitchFamily="2" charset="-78"/>
                        </a:rPr>
                        <a:t>مخالفة الشركة المدرجة لأي من الالتزامات المفروضة عليه بموجب القوانين واللوائح المعمول بها لدى الهيئة والبورصة</a:t>
                      </a:r>
                      <a:r>
                        <a:rPr lang="ar-KW" sz="1200" kern="1200" dirty="0" smtClean="0">
                          <a:solidFill>
                            <a:schemeClr val="tx2"/>
                          </a:solidFill>
                          <a:latin typeface="Calibri" pitchFamily="34" charset="0"/>
                          <a:ea typeface="+mn-ea"/>
                          <a:cs typeface="mohammad bold art 1" pitchFamily="2" charset="-78"/>
                        </a:rPr>
                        <a:t>.</a:t>
                      </a:r>
                      <a:endParaRPr lang="en-US" sz="1200" kern="1200" dirty="0">
                        <a:solidFill>
                          <a:schemeClr val="tx2"/>
                        </a:solidFill>
                        <a:latin typeface="Calibri" pitchFamily="34" charset="0"/>
                        <a:ea typeface="+mn-ea"/>
                        <a:cs typeface="mohammad bold art 1" pitchFamily="2" charset="-78"/>
                      </a:endParaRPr>
                    </a:p>
                  </a:txBody>
                  <a:tcPr/>
                </a:tc>
                <a:extLst>
                  <a:ext uri="{0D108BD9-81ED-4DB2-BD59-A6C34878D82A}">
                    <a16:rowId xmlns:a16="http://schemas.microsoft.com/office/drawing/2014/main" val="509671107"/>
                  </a:ext>
                </a:extLst>
              </a:tr>
              <a:tr h="405578">
                <a:tc vMerge="1">
                  <a:txBody>
                    <a:bodyPr/>
                    <a:lstStyle/>
                    <a:p>
                      <a:pPr algn="just" rtl="1"/>
                      <a:endParaRPr lang="en-US" sz="1200" kern="1200" dirty="0">
                        <a:solidFill>
                          <a:schemeClr val="tx2"/>
                        </a:solidFill>
                        <a:latin typeface="Calibri" pitchFamily="34" charset="0"/>
                        <a:ea typeface="+mn-ea"/>
                        <a:cs typeface="mohammad bold art 1" pitchFamily="2" charset="-78"/>
                      </a:endParaRPr>
                    </a:p>
                  </a:txBody>
                  <a:tcPr/>
                </a:tc>
                <a:tc>
                  <a:txBody>
                    <a:bodyPr/>
                    <a:lstStyle/>
                    <a:p>
                      <a:pPr algn="just" rtl="1"/>
                      <a:r>
                        <a:rPr lang="ar-KW" sz="1200" kern="1200" dirty="0" smtClean="0">
                          <a:solidFill>
                            <a:schemeClr val="tx2"/>
                          </a:solidFill>
                          <a:latin typeface="Calibri" pitchFamily="34" charset="0"/>
                          <a:ea typeface="+mn-ea"/>
                          <a:cs typeface="mohammad bold art 1" pitchFamily="2" charset="-78"/>
                        </a:rPr>
                        <a:t>2- </a:t>
                      </a:r>
                      <a:r>
                        <a:rPr lang="ar-KW" sz="1200" dirty="0" smtClean="0">
                          <a:solidFill>
                            <a:schemeClr val="tx2"/>
                          </a:solidFill>
                          <a:latin typeface="Calibri" pitchFamily="34" charset="0"/>
                          <a:cs typeface="mohammad bold art 1" pitchFamily="2" charset="-78"/>
                        </a:rPr>
                        <a:t>حالات الكوارث والأزمات والاضطرابات التي قد تخلق آثاراً بالغة الضرر بالسوق</a:t>
                      </a:r>
                      <a:r>
                        <a:rPr lang="ar-KW" sz="1200" kern="1200" dirty="0" smtClean="0">
                          <a:solidFill>
                            <a:schemeClr val="tx2"/>
                          </a:solidFill>
                          <a:latin typeface="Calibri" pitchFamily="34" charset="0"/>
                          <a:ea typeface="+mn-ea"/>
                          <a:cs typeface="mohammad bold art 1" pitchFamily="2" charset="-78"/>
                        </a:rPr>
                        <a:t>.</a:t>
                      </a:r>
                    </a:p>
                  </a:txBody>
                  <a:tcPr/>
                </a:tc>
                <a:extLst>
                  <a:ext uri="{0D108BD9-81ED-4DB2-BD59-A6C34878D82A}">
                    <a16:rowId xmlns:a16="http://schemas.microsoft.com/office/drawing/2014/main" val="715211130"/>
                  </a:ext>
                </a:extLst>
              </a:tr>
              <a:tr h="243347">
                <a:tc vMerge="1">
                  <a:txBody>
                    <a:bodyPr/>
                    <a:lstStyle/>
                    <a:p>
                      <a:pPr marL="0" algn="just" defTabSz="914400" rtl="1" eaLnBrk="1" latinLnBrk="0" hangingPunct="1"/>
                      <a:endParaRPr lang="en-US" sz="1200" kern="1200" dirty="0">
                        <a:solidFill>
                          <a:schemeClr val="tx2"/>
                        </a:solidFill>
                        <a:latin typeface="Calibri" pitchFamily="34" charset="0"/>
                        <a:ea typeface="+mn-ea"/>
                        <a:cs typeface="mohammad bold art 1" pitchFamily="2" charset="-78"/>
                      </a:endParaRPr>
                    </a:p>
                  </a:txBody>
                  <a:tcPr/>
                </a:tc>
                <a:tc>
                  <a:txBody>
                    <a:bodyPr/>
                    <a:lstStyle/>
                    <a:p>
                      <a:pPr marL="0" algn="just" defTabSz="914400" rtl="1" eaLnBrk="1" latinLnBrk="0" hangingPunct="1"/>
                      <a:r>
                        <a:rPr lang="ar-KW" sz="1200" kern="1200" dirty="0" smtClean="0">
                          <a:solidFill>
                            <a:schemeClr val="tx2"/>
                          </a:solidFill>
                          <a:latin typeface="Calibri" pitchFamily="34" charset="0"/>
                          <a:ea typeface="+mn-ea"/>
                          <a:cs typeface="mohammad bold art 1" pitchFamily="2" charset="-78"/>
                        </a:rPr>
                        <a:t>3- </a:t>
                      </a:r>
                      <a:r>
                        <a:rPr lang="ar-KW" sz="1200" dirty="0" smtClean="0">
                          <a:solidFill>
                            <a:schemeClr val="tx2"/>
                          </a:solidFill>
                          <a:latin typeface="Calibri" pitchFamily="34" charset="0"/>
                          <a:cs typeface="mohammad bold art 1" pitchFamily="2" charset="-78"/>
                        </a:rPr>
                        <a:t>تحقيق حماية المتعاملين في الأسواق</a:t>
                      </a:r>
                      <a:r>
                        <a:rPr lang="ar-KW" sz="1200" kern="1200" dirty="0" smtClean="0">
                          <a:solidFill>
                            <a:schemeClr val="tx2"/>
                          </a:solidFill>
                          <a:latin typeface="Calibri" pitchFamily="34" charset="0"/>
                          <a:ea typeface="+mn-ea"/>
                          <a:cs typeface="mohammad bold art 1" pitchFamily="2" charset="-78"/>
                        </a:rPr>
                        <a:t>.</a:t>
                      </a:r>
                      <a:endParaRPr lang="en-US" sz="1200" kern="1200" dirty="0">
                        <a:solidFill>
                          <a:schemeClr val="tx2"/>
                        </a:solidFill>
                        <a:latin typeface="Calibri" pitchFamily="34" charset="0"/>
                        <a:ea typeface="+mn-ea"/>
                        <a:cs typeface="mohammad bold art 1" pitchFamily="2" charset="-78"/>
                      </a:endParaRPr>
                    </a:p>
                  </a:txBody>
                  <a:tcPr/>
                </a:tc>
                <a:extLst>
                  <a:ext uri="{0D108BD9-81ED-4DB2-BD59-A6C34878D82A}">
                    <a16:rowId xmlns:a16="http://schemas.microsoft.com/office/drawing/2014/main" val="2960517678"/>
                  </a:ext>
                </a:extLst>
              </a:tr>
              <a:tr h="1216734">
                <a:tc vMerge="1">
                  <a:txBody>
                    <a:bodyPr/>
                    <a:lstStyle/>
                    <a:p>
                      <a:pPr marL="0" algn="just" defTabSz="914400" rtl="1" eaLnBrk="1" latinLnBrk="0" hangingPunct="1"/>
                      <a:endParaRPr lang="en-US" sz="1200" kern="1200" dirty="0">
                        <a:solidFill>
                          <a:schemeClr val="tx2"/>
                        </a:solidFill>
                        <a:latin typeface="Calibri" pitchFamily="34" charset="0"/>
                        <a:ea typeface="+mn-ea"/>
                        <a:cs typeface="mohammad bold art 1" pitchFamily="2" charset="-78"/>
                      </a:endParaRPr>
                    </a:p>
                  </a:txBody>
                  <a:tcPr/>
                </a:tc>
                <a:tc>
                  <a:txBody>
                    <a:bodyPr/>
                    <a:lstStyle/>
                    <a:p>
                      <a:pPr marL="0" marR="0" indent="0" algn="just" defTabSz="914400" rtl="1" eaLnBrk="1" fontAlgn="auto" latinLnBrk="0" hangingPunct="1">
                        <a:lnSpc>
                          <a:spcPct val="100000"/>
                        </a:lnSpc>
                        <a:spcBef>
                          <a:spcPts val="0"/>
                        </a:spcBef>
                        <a:spcAft>
                          <a:spcPts val="0"/>
                        </a:spcAft>
                        <a:buClrTx/>
                        <a:buSzTx/>
                        <a:buFontTx/>
                        <a:buNone/>
                        <a:tabLst/>
                        <a:defRPr/>
                      </a:pPr>
                      <a:r>
                        <a:rPr lang="ar-KW" sz="1200" kern="1200" dirty="0" smtClean="0">
                          <a:solidFill>
                            <a:schemeClr val="tx2"/>
                          </a:solidFill>
                          <a:latin typeface="Calibri" pitchFamily="34" charset="0"/>
                          <a:ea typeface="+mn-ea"/>
                          <a:cs typeface="mohammad bold art 1" pitchFamily="2" charset="-78"/>
                        </a:rPr>
                        <a:t>4- </a:t>
                      </a:r>
                      <a:r>
                        <a:rPr lang="ar-YE" sz="1200" kern="1200" dirty="0" smtClean="0">
                          <a:solidFill>
                            <a:schemeClr val="tx2"/>
                          </a:solidFill>
                          <a:latin typeface="Calibri" pitchFamily="34" charset="0"/>
                          <a:ea typeface="+mn-ea"/>
                          <a:cs typeface="mohammad bold art 1" pitchFamily="2" charset="-78"/>
                        </a:rPr>
                        <a:t>يوقف سهم الشركة المدرجة في البورصة إذا لم تقم بعقد جمعيتها العامة العادية السنوية التالية لانتهاء السنة المالية خلال شهرين من تاريخ موافقة الجهات الرقابية على بياناتها المالية السنوية، وتستثنى الشركات غير الكويتية المدرجة في البورصة من حكم هذه المادة، وينطبق عليها النظم المعمول بها في البورصة المدرجة بها بالدولة المؤسسة فيها تلك الشركات</a:t>
                      </a:r>
                      <a:r>
                        <a:rPr lang="ar-KW" sz="1200" kern="1200" dirty="0" smtClean="0">
                          <a:solidFill>
                            <a:schemeClr val="tx2"/>
                          </a:solidFill>
                          <a:latin typeface="Calibri" pitchFamily="34" charset="0"/>
                          <a:ea typeface="+mn-ea"/>
                          <a:cs typeface="mohammad bold art 1" pitchFamily="2" charset="-78"/>
                        </a:rPr>
                        <a:t>.</a:t>
                      </a:r>
                      <a:endParaRPr lang="en-US" sz="1200" kern="1200" dirty="0" smtClean="0">
                        <a:solidFill>
                          <a:schemeClr val="tx2"/>
                        </a:solidFill>
                        <a:latin typeface="Calibri" pitchFamily="34" charset="0"/>
                        <a:ea typeface="+mn-ea"/>
                        <a:cs typeface="mohammad bold art 1" pitchFamily="2" charset="-78"/>
                      </a:endParaRPr>
                    </a:p>
                    <a:p>
                      <a:pPr marL="0" algn="just" defTabSz="914400" rtl="1" eaLnBrk="1" latinLnBrk="0" hangingPunct="1"/>
                      <a:endParaRPr lang="en-US" sz="1200" kern="1200" dirty="0">
                        <a:solidFill>
                          <a:schemeClr val="tx2"/>
                        </a:solidFill>
                        <a:latin typeface="Calibri" pitchFamily="34" charset="0"/>
                        <a:ea typeface="+mn-ea"/>
                        <a:cs typeface="mohammad bold art 1" pitchFamily="2" charset="-78"/>
                      </a:endParaRPr>
                    </a:p>
                  </a:txBody>
                  <a:tcPr/>
                </a:tc>
                <a:extLst>
                  <a:ext uri="{0D108BD9-81ED-4DB2-BD59-A6C34878D82A}">
                    <a16:rowId xmlns:a16="http://schemas.microsoft.com/office/drawing/2014/main" val="2797318032"/>
                  </a:ext>
                </a:extLst>
              </a:tr>
            </a:tbl>
          </a:graphicData>
        </a:graphic>
      </p:graphicFrame>
      <p:sp>
        <p:nvSpPr>
          <p:cNvPr id="6" name="Rectangle 5"/>
          <p:cNvSpPr/>
          <p:nvPr/>
        </p:nvSpPr>
        <p:spPr>
          <a:xfrm>
            <a:off x="1993228" y="5380466"/>
            <a:ext cx="8065171" cy="584775"/>
          </a:xfrm>
          <a:prstGeom prst="rect">
            <a:avLst/>
          </a:prstGeom>
        </p:spPr>
        <p:txBody>
          <a:bodyPr wrap="square">
            <a:spAutoFit/>
          </a:bodyPr>
          <a:lstStyle/>
          <a:p>
            <a:pPr marL="285750" indent="-285750" algn="just" rtl="1" fontAlgn="base">
              <a:spcBef>
                <a:spcPct val="0"/>
              </a:spcBef>
              <a:spcAft>
                <a:spcPts val="600"/>
              </a:spcAft>
              <a:buFont typeface="Wingdings" panose="05000000000000000000" pitchFamily="2" charset="2"/>
              <a:buChar char="§"/>
            </a:pPr>
            <a:r>
              <a:rPr lang="ar-YE" sz="1600" b="1" dirty="0">
                <a:solidFill>
                  <a:schemeClr val="tx2"/>
                </a:solidFill>
                <a:latin typeface="Calibri" pitchFamily="34" charset="0"/>
                <a:cs typeface="mohammad bold art 1" pitchFamily="2" charset="-78"/>
              </a:rPr>
              <a:t>يجب على الشركة المدرجة استيفاء الشروط والمتطلبات اللازمة لإعادة الورقة إلى الإدراج وذلك خلال المدة التي تحددها الهيئة أو البورصة.</a:t>
            </a:r>
            <a:endParaRPr lang="en-US" sz="1600" b="1" dirty="0">
              <a:solidFill>
                <a:schemeClr val="tx2"/>
              </a:solidFill>
              <a:latin typeface="Calibri" pitchFamily="34" charset="0"/>
              <a:cs typeface="mohammad bold art 1" pitchFamily="2" charset="-78"/>
            </a:endParaRPr>
          </a:p>
        </p:txBody>
      </p:sp>
    </p:spTree>
    <p:extLst>
      <p:ext uri="{BB962C8B-B14F-4D97-AF65-F5344CB8AC3E}">
        <p14:creationId xmlns:p14="http://schemas.microsoft.com/office/powerpoint/2010/main" val="220575989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981202" y="1202257"/>
            <a:ext cx="8077198" cy="4525963"/>
          </a:xfrm>
        </p:spPr>
        <p:txBody>
          <a:bodyPr>
            <a:noAutofit/>
          </a:bodyPr>
          <a:lstStyle/>
          <a:p>
            <a:pPr algn="r" rtl="1" fontAlgn="base">
              <a:spcBef>
                <a:spcPct val="0"/>
              </a:spcBef>
              <a:spcAft>
                <a:spcPts val="600"/>
              </a:spcAft>
            </a:pPr>
            <a:endParaRPr lang="ar-KW" sz="1600" b="1" dirty="0" smtClean="0">
              <a:solidFill>
                <a:schemeClr val="tx2"/>
              </a:solidFill>
              <a:latin typeface="Calibri" pitchFamily="34" charset="0"/>
              <a:cs typeface="mohammad bold art 1" pitchFamily="2" charset="-78"/>
            </a:endParaRPr>
          </a:p>
          <a:p>
            <a:pPr algn="just" rtl="1" fontAlgn="base">
              <a:lnSpc>
                <a:spcPct val="100000"/>
              </a:lnSpc>
              <a:spcBef>
                <a:spcPct val="0"/>
              </a:spcBef>
              <a:spcAft>
                <a:spcPts val="600"/>
              </a:spcAft>
              <a:buFont typeface="Wingdings" panose="05000000000000000000" pitchFamily="2" charset="2"/>
              <a:buChar char="Ø"/>
            </a:pPr>
            <a:endParaRPr lang="ar-KW" sz="1600" dirty="0" smtClean="0">
              <a:solidFill>
                <a:schemeClr val="tx2"/>
              </a:solidFill>
              <a:latin typeface="Calibri" pitchFamily="34" charset="0"/>
              <a:cs typeface="mohammad bold art 1" pitchFamily="2" charset="-78"/>
            </a:endParaRPr>
          </a:p>
          <a:p>
            <a:pPr algn="just" rtl="1" fontAlgn="base">
              <a:lnSpc>
                <a:spcPct val="100000"/>
              </a:lnSpc>
              <a:spcBef>
                <a:spcPct val="0"/>
              </a:spcBef>
              <a:spcAft>
                <a:spcPts val="600"/>
              </a:spcAft>
              <a:buFont typeface="Wingdings" panose="05000000000000000000" pitchFamily="2" charset="2"/>
              <a:buChar char="Ø"/>
            </a:pPr>
            <a:endParaRPr lang="ar-KW" sz="1600" dirty="0">
              <a:solidFill>
                <a:schemeClr val="tx2"/>
              </a:solidFill>
              <a:latin typeface="Calibri" pitchFamily="34" charset="0"/>
              <a:cs typeface="mohammad bold art 1" pitchFamily="2" charset="-78"/>
            </a:endParaRPr>
          </a:p>
          <a:p>
            <a:pPr algn="just" rtl="1" fontAlgn="base">
              <a:lnSpc>
                <a:spcPct val="100000"/>
              </a:lnSpc>
              <a:spcBef>
                <a:spcPct val="0"/>
              </a:spcBef>
              <a:spcAft>
                <a:spcPts val="600"/>
              </a:spcAft>
              <a:buFont typeface="Wingdings" panose="05000000000000000000" pitchFamily="2" charset="2"/>
              <a:buChar char="Ø"/>
            </a:pPr>
            <a:endParaRPr lang="ar-KW" sz="1600" dirty="0">
              <a:solidFill>
                <a:schemeClr val="tx2"/>
              </a:solidFill>
              <a:latin typeface="Calibri" pitchFamily="34" charset="0"/>
              <a:cs typeface="mohammad bold art 1" pitchFamily="2" charset="-78"/>
            </a:endParaRPr>
          </a:p>
          <a:p>
            <a:pPr algn="just" rtl="1" fontAlgn="base">
              <a:lnSpc>
                <a:spcPct val="100000"/>
              </a:lnSpc>
              <a:spcBef>
                <a:spcPct val="0"/>
              </a:spcBef>
              <a:spcAft>
                <a:spcPts val="600"/>
              </a:spcAft>
              <a:buFont typeface="Wingdings" panose="05000000000000000000" pitchFamily="2" charset="2"/>
              <a:buChar char="Ø"/>
            </a:pPr>
            <a:endParaRPr lang="ar-KW" sz="1600" dirty="0" smtClean="0">
              <a:solidFill>
                <a:schemeClr val="tx2"/>
              </a:solidFill>
              <a:latin typeface="Calibri" pitchFamily="34" charset="0"/>
              <a:cs typeface="mohammad bold art 1" pitchFamily="2" charset="-78"/>
            </a:endParaRPr>
          </a:p>
          <a:p>
            <a:pPr algn="just" rtl="1" fontAlgn="base">
              <a:lnSpc>
                <a:spcPct val="100000"/>
              </a:lnSpc>
              <a:spcBef>
                <a:spcPct val="0"/>
              </a:spcBef>
              <a:spcAft>
                <a:spcPts val="600"/>
              </a:spcAft>
              <a:buFont typeface="Wingdings" panose="05000000000000000000" pitchFamily="2" charset="2"/>
              <a:buChar char="Ø"/>
            </a:pPr>
            <a:r>
              <a:rPr lang="ar-YE" dirty="0">
                <a:solidFill>
                  <a:schemeClr val="tx2"/>
                </a:solidFill>
                <a:latin typeface="Calibri" pitchFamily="34" charset="0"/>
                <a:cs typeface="mohammad bold art 1" pitchFamily="2" charset="-78"/>
              </a:rPr>
              <a:t>إدراج</a:t>
            </a:r>
            <a:r>
              <a:rPr lang="ar-KW" dirty="0">
                <a:solidFill>
                  <a:schemeClr val="tx2"/>
                </a:solidFill>
                <a:latin typeface="Calibri" pitchFamily="34" charset="0"/>
                <a:cs typeface="mohammad bold art 1" pitchFamily="2" charset="-78"/>
              </a:rPr>
              <a:t> أسهم شركات </a:t>
            </a:r>
            <a:r>
              <a:rPr lang="ar-KW" dirty="0" smtClean="0">
                <a:solidFill>
                  <a:schemeClr val="tx2"/>
                </a:solidFill>
                <a:latin typeface="Calibri" pitchFamily="34" charset="0"/>
                <a:cs typeface="mohammad bold art 1" pitchFamily="2" charset="-78"/>
              </a:rPr>
              <a:t>مساهمة</a:t>
            </a:r>
          </a:p>
          <a:p>
            <a:pPr algn="just" rtl="1" fontAlgn="base">
              <a:lnSpc>
                <a:spcPct val="100000"/>
              </a:lnSpc>
              <a:spcBef>
                <a:spcPct val="0"/>
              </a:spcBef>
              <a:spcAft>
                <a:spcPts val="600"/>
              </a:spcAft>
              <a:buFont typeface="Wingdings" panose="05000000000000000000" pitchFamily="2" charset="2"/>
              <a:buChar char="Ø"/>
            </a:pPr>
            <a:endParaRPr lang="ar-KW" dirty="0" smtClean="0">
              <a:solidFill>
                <a:schemeClr val="tx2"/>
              </a:solidFill>
              <a:latin typeface="Calibri" pitchFamily="34" charset="0"/>
              <a:cs typeface="mohammad bold art 1" pitchFamily="2" charset="-78"/>
            </a:endParaRPr>
          </a:p>
          <a:p>
            <a:pPr marL="742950" lvl="2" indent="-285750" algn="just" rtl="1" fontAlgn="base">
              <a:lnSpc>
                <a:spcPct val="100000"/>
              </a:lnSpc>
              <a:spcBef>
                <a:spcPct val="0"/>
              </a:spcBef>
              <a:spcAft>
                <a:spcPts val="600"/>
              </a:spcAft>
              <a:buFont typeface="Wingdings" panose="05000000000000000000" pitchFamily="2" charset="2"/>
              <a:buChar char="§"/>
            </a:pPr>
            <a:r>
              <a:rPr lang="ar-YE" dirty="0" smtClean="0">
                <a:solidFill>
                  <a:schemeClr val="tx2"/>
                </a:solidFill>
                <a:latin typeface="Calibri" pitchFamily="34" charset="0"/>
                <a:cs typeface="mohammad bold art 1" pitchFamily="2" charset="-78"/>
              </a:rPr>
              <a:t>إدراج </a:t>
            </a:r>
            <a:r>
              <a:rPr lang="ar-YE" dirty="0">
                <a:solidFill>
                  <a:schemeClr val="tx2"/>
                </a:solidFill>
                <a:latin typeface="Calibri" pitchFamily="34" charset="0"/>
                <a:cs typeface="mohammad bold art 1" pitchFamily="2" charset="-78"/>
              </a:rPr>
              <a:t>أسهم شركات المساهمة الكويتية العامة في السوق الرئيسي</a:t>
            </a:r>
            <a:endParaRPr lang="ar-KW" dirty="0">
              <a:solidFill>
                <a:schemeClr val="tx2"/>
              </a:solidFill>
              <a:latin typeface="Calibri" pitchFamily="34" charset="0"/>
              <a:cs typeface="mohammad bold art 1" pitchFamily="2" charset="-78"/>
            </a:endParaRPr>
          </a:p>
          <a:p>
            <a:pPr algn="just" rtl="1" fontAlgn="base">
              <a:lnSpc>
                <a:spcPct val="100000"/>
              </a:lnSpc>
              <a:spcBef>
                <a:spcPct val="0"/>
              </a:spcBef>
              <a:spcAft>
                <a:spcPts val="600"/>
              </a:spcAft>
              <a:buFont typeface="Wingdings" panose="05000000000000000000" pitchFamily="2" charset="2"/>
              <a:buChar char="Ø"/>
            </a:pPr>
            <a:endParaRPr lang="ar-KW" dirty="0">
              <a:solidFill>
                <a:schemeClr val="tx2"/>
              </a:solidFill>
              <a:latin typeface="Calibri" pitchFamily="34" charset="0"/>
              <a:cs typeface="mohammad bold art 1" pitchFamily="2" charset="-78"/>
            </a:endParaRPr>
          </a:p>
          <a:p>
            <a:pPr marL="0" indent="0" algn="just" rtl="1" fontAlgn="base">
              <a:lnSpc>
                <a:spcPct val="100000"/>
              </a:lnSpc>
              <a:spcBef>
                <a:spcPct val="0"/>
              </a:spcBef>
              <a:spcAft>
                <a:spcPts val="600"/>
              </a:spcAft>
              <a:buNone/>
            </a:pPr>
            <a:endParaRPr lang="en-US" sz="1600" dirty="0" smtClean="0">
              <a:solidFill>
                <a:schemeClr val="tx2"/>
              </a:solidFill>
              <a:latin typeface="Calibri" pitchFamily="34" charset="0"/>
              <a:cs typeface="mohammad bold art 1" pitchFamily="2" charset="-78"/>
            </a:endParaRPr>
          </a:p>
          <a:p>
            <a:pPr marL="0" indent="0" algn="just" rtl="1" fontAlgn="base">
              <a:spcBef>
                <a:spcPct val="0"/>
              </a:spcBef>
              <a:spcAft>
                <a:spcPts val="600"/>
              </a:spcAft>
              <a:buNone/>
            </a:pPr>
            <a:endParaRPr lang="en-US" sz="1600" b="1" dirty="0" smtClean="0">
              <a:solidFill>
                <a:schemeClr val="tx2"/>
              </a:solidFill>
              <a:latin typeface="Calibri" pitchFamily="34" charset="0"/>
              <a:cs typeface="mohammad bold art 1" pitchFamily="2" charset="-78"/>
            </a:endParaRPr>
          </a:p>
          <a:p>
            <a:pPr marL="0" indent="0" algn="just" rtl="1" fontAlgn="base">
              <a:spcBef>
                <a:spcPct val="0"/>
              </a:spcBef>
              <a:spcAft>
                <a:spcPts val="600"/>
              </a:spcAft>
              <a:buNone/>
            </a:pPr>
            <a:endParaRPr lang="ar-KW" sz="1600" b="1" dirty="0">
              <a:solidFill>
                <a:schemeClr val="tx2"/>
              </a:solidFill>
              <a:latin typeface="Calibri" pitchFamily="34" charset="0"/>
              <a:cs typeface="mohammad bold art 1" pitchFamily="2" charset="-78"/>
            </a:endParaRPr>
          </a:p>
          <a:p>
            <a:pPr algn="r" rtl="1" fontAlgn="base">
              <a:spcBef>
                <a:spcPct val="0"/>
              </a:spcBef>
              <a:spcAft>
                <a:spcPts val="600"/>
              </a:spcAft>
            </a:pPr>
            <a:endParaRPr lang="ar-KW" sz="1600" b="1" dirty="0">
              <a:solidFill>
                <a:schemeClr val="tx2"/>
              </a:solidFill>
              <a:latin typeface="Calibri" pitchFamily="34" charset="0"/>
              <a:cs typeface="mohammad bold art 1" pitchFamily="2" charset="-78"/>
            </a:endParaRPr>
          </a:p>
          <a:p>
            <a:pPr marL="0" indent="0" algn="just" rtl="1" fontAlgn="base">
              <a:spcBef>
                <a:spcPct val="0"/>
              </a:spcBef>
              <a:spcAft>
                <a:spcPts val="600"/>
              </a:spcAft>
              <a:buNone/>
            </a:pPr>
            <a:endParaRPr lang="ar-KW" sz="1600" dirty="0" smtClean="0">
              <a:solidFill>
                <a:schemeClr val="tx2"/>
              </a:solidFill>
              <a:latin typeface="Calibri" pitchFamily="34" charset="0"/>
              <a:cs typeface="mohammad bold art 1" pitchFamily="2" charset="-78"/>
            </a:endParaRPr>
          </a:p>
        </p:txBody>
      </p:sp>
      <p:sp>
        <p:nvSpPr>
          <p:cNvPr id="4" name="Slide Number Placeholder 3"/>
          <p:cNvSpPr>
            <a:spLocks noGrp="1"/>
          </p:cNvSpPr>
          <p:nvPr>
            <p:ph type="sldNum" sz="quarter" idx="12"/>
          </p:nvPr>
        </p:nvSpPr>
        <p:spPr/>
        <p:txBody>
          <a:bodyPr/>
          <a:lstStyle/>
          <a:p>
            <a:fld id="{2E51A151-84BD-4E71-B744-C440629F458B}" type="slidenum">
              <a:rPr lang="en-US" smtClean="0"/>
              <a:pPr/>
              <a:t>9</a:t>
            </a:fld>
            <a:endParaRPr lang="en-US" dirty="0"/>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916934" y="381001"/>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057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5087890"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347521679"/>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2871</TotalTime>
  <Words>5599</Words>
  <Application>Microsoft Office PowerPoint</Application>
  <PresentationFormat>Widescreen</PresentationFormat>
  <Paragraphs>785</Paragraphs>
  <Slides>51</Slides>
  <Notes>51</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51</vt:i4>
      </vt:variant>
    </vt:vector>
  </HeadingPairs>
  <TitlesOfParts>
    <vt:vector size="59" baseType="lpstr">
      <vt:lpstr>Arial</vt:lpstr>
      <vt:lpstr>Calibri</vt:lpstr>
      <vt:lpstr>Calibri Light</vt:lpstr>
      <vt:lpstr>mohammad bold art 1</vt:lpstr>
      <vt:lpstr>Sakkal Majalla</vt:lpstr>
      <vt:lpstr>Times New Roman</vt:lpstr>
      <vt:lpstr>Wingdings</vt:lpstr>
      <vt:lpstr>Office Theme</vt:lpstr>
      <vt:lpstr> </vt:lpstr>
      <vt:lpstr>الفهرس</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 </vt:lpstr>
      <vt:lpstr>PowerPoint Presentation</vt:lpstr>
      <vt:lpstr>PowerPoint Presentation</vt:lpstr>
      <vt:lpstr>PowerPoint Presentation</vt:lpstr>
      <vt:lpstr>PowerPoint Presentation</vt:lpstr>
      <vt:lpstr> </vt:lpstr>
      <vt:lpstr>PowerPoint Presentation</vt:lpstr>
      <vt:lpstr>PowerPoint Presentation</vt:lpstr>
      <vt:lpstr>PowerPoint Presentation</vt:lpstr>
      <vt:lpstr>PowerPoint Presentation</vt:lpstr>
      <vt:lpstr>PowerPoint Presentation</vt:lpstr>
      <vt:lpstr>PowerPoint Presentation</vt:lpstr>
      <vt:lpstr>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إلغاء الإدراج </vt:lpstr>
      <vt:lpstr>إلغاء الإدراج </vt:lpstr>
      <vt:lpstr>PowerPoint Presentation</vt:lpstr>
      <vt:lpstr>الانسحاب الاختياري </vt:lpstr>
      <vt:lpstr>الانسحاب الاختياري </vt:lpstr>
      <vt:lpstr>PowerPoint Presentation</vt:lpstr>
      <vt:lpstr>الملاحـق</vt:lpstr>
      <vt:lpstr>الملاحـق</vt:lpstr>
      <vt:lpstr>الملاحـق</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ادراج السندات و الصكوك</dc:title>
  <dc:creator>Haya Alebrahim</dc:creator>
  <cp:lastModifiedBy>Dalal Behbehani</cp:lastModifiedBy>
  <cp:revision>154</cp:revision>
  <cp:lastPrinted>2016-06-27T07:40:33Z</cp:lastPrinted>
  <dcterms:created xsi:type="dcterms:W3CDTF">2016-06-23T08:22:02Z</dcterms:created>
  <dcterms:modified xsi:type="dcterms:W3CDTF">2016-11-28T10:11:07Z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TitusGUID">
    <vt:lpwstr>83f55f61-72dc-436d-a2de-439418cc7dc6</vt:lpwstr>
  </property>
  <property fmtid="{D5CDD505-2E9C-101B-9397-08002B2CF9AE}" pid="3" name="DocumentMarkings">
    <vt:lpwstr>CMA Data Classification: Select Classification Level;CMA Data Classification: Public;CMA Data Classification: Public;CMA Data Classification: Public;CMA Data Classification: Public;CMA Data Classification: Public;CMA Data Classification: Public;CMA Data C</vt:lpwstr>
  </property>
  <property fmtid="{D5CDD505-2E9C-101B-9397-08002B2CF9AE}" pid="4" name="Classification">
    <vt:lpwstr>Public</vt:lpwstr>
  </property>
</Properties>
</file>